
<file path=[Content_Types].xml><?xml version="1.0" encoding="utf-8"?>
<Types xmlns="http://schemas.openxmlformats.org/package/2006/content-types">
  <Default Extension="bin" ContentType="application/vnd.openxmlformats-officedocument.oleObject"/>
  <Default Extension="jpeg" ContentType="image/jpeg"/>
  <Default Extension="jpg" ContentType="image/jpeg"/>
  <Default Extension="m4a" ContentType="audio/mp4"/>
  <Default Extension="png" ContentType="image/png"/>
  <Default Extension="rels" ContentType="application/vnd.openxmlformats-package.relationships+xml"/>
  <Default Extension="vml" ContentType="application/vnd.openxmlformats-officedocument.vmlDrawing"/>
  <Default Extension="wav" ContentType="audio/x-wav"/>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15"/>
  </p:notesMasterIdLst>
  <p:sldIdLst>
    <p:sldId id="256" r:id="rId2"/>
    <p:sldId id="282" r:id="rId3"/>
    <p:sldId id="600" r:id="rId4"/>
    <p:sldId id="721" r:id="rId5"/>
    <p:sldId id="696" r:id="rId6"/>
    <p:sldId id="707" r:id="rId7"/>
    <p:sldId id="674" r:id="rId8"/>
    <p:sldId id="722" r:id="rId9"/>
    <p:sldId id="602" r:id="rId10"/>
    <p:sldId id="273" r:id="rId11"/>
    <p:sldId id="274" r:id="rId12"/>
    <p:sldId id="275" r:id="rId13"/>
    <p:sldId id="276" r:id="rId1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B22C3F8C-7C3C-471F-8BFC-C71D47FE74E3}">
          <p14:sldIdLst>
            <p14:sldId id="256"/>
            <p14:sldId id="282"/>
            <p14:sldId id="600"/>
            <p14:sldId id="721"/>
            <p14:sldId id="696"/>
            <p14:sldId id="707"/>
            <p14:sldId id="674"/>
            <p14:sldId id="722"/>
            <p14:sldId id="602"/>
            <p14:sldId id="273"/>
            <p14:sldId id="274"/>
            <p14:sldId id="275"/>
            <p14:sldId id="276"/>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1022F"/>
    <a:srgbClr val="160223"/>
    <a:srgbClr val="2C0346"/>
    <a:srgbClr val="3F003F"/>
    <a:srgbClr val="FFFF99"/>
    <a:srgbClr val="00003F"/>
    <a:srgbClr val="000066"/>
    <a:srgbClr val="FFFF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736" autoAdjust="0"/>
    <p:restoredTop sz="96447" autoAdjust="0"/>
  </p:normalViewPr>
  <p:slideViewPr>
    <p:cSldViewPr snapToGrid="0">
      <p:cViewPr varScale="1">
        <p:scale>
          <a:sx n="110" d="100"/>
          <a:sy n="110" d="100"/>
        </p:scale>
        <p:origin x="1698" y="114"/>
      </p:cViewPr>
      <p:guideLst>
        <p:guide orient="horz" pos="2160"/>
        <p:guide pos="2880"/>
      </p:guideLst>
    </p:cSldViewPr>
  </p:slideViewPr>
  <p:notesTextViewPr>
    <p:cViewPr>
      <p:scale>
        <a:sx n="1" d="1"/>
        <a:sy n="1" d="1"/>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11.wmf"/><Relationship Id="rId2" Type="http://schemas.openxmlformats.org/officeDocument/2006/relationships/image" Target="../media/image10.wmf"/><Relationship Id="rId1" Type="http://schemas.openxmlformats.org/officeDocument/2006/relationships/image" Target="../media/image9.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0.wmf"/></Relationships>
</file>

<file path=ppt/drawings/_rels/vmlDrawing3.vml.rels><?xml version="1.0" encoding="UTF-8" standalone="yes"?>
<Relationships xmlns="http://schemas.openxmlformats.org/package/2006/relationships"><Relationship Id="rId2" Type="http://schemas.openxmlformats.org/officeDocument/2006/relationships/image" Target="../media/image13.wmf"/><Relationship Id="rId1" Type="http://schemas.openxmlformats.org/officeDocument/2006/relationships/image" Target="../media/image12.wmf"/></Relationships>
</file>

<file path=ppt/drawings/_rels/vmlDrawing4.vml.rels><?xml version="1.0" encoding="UTF-8" standalone="yes"?>
<Relationships xmlns="http://schemas.openxmlformats.org/package/2006/relationships"><Relationship Id="rId3" Type="http://schemas.openxmlformats.org/officeDocument/2006/relationships/image" Target="../media/image16.wmf"/><Relationship Id="rId2" Type="http://schemas.openxmlformats.org/officeDocument/2006/relationships/image" Target="../media/image15.wmf"/><Relationship Id="rId1" Type="http://schemas.openxmlformats.org/officeDocument/2006/relationships/image" Target="../media/image14.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CD216B2-ACBC-44B0-85F7-759020758E26}" type="datetimeFigureOut">
              <a:rPr lang="en-CA" smtClean="0"/>
              <a:t>2020-11-02</a:t>
            </a:fld>
            <a:endParaRPr lang="en-CA"/>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60ACAB6-06A0-453C-A925-AEEA3DA9F518}" type="slidenum">
              <a:rPr lang="en-CA" smtClean="0"/>
              <a:t>‹#›</a:t>
            </a:fld>
            <a:endParaRPr lang="en-CA"/>
          </a:p>
        </p:txBody>
      </p:sp>
    </p:spTree>
    <p:extLst>
      <p:ext uri="{BB962C8B-B14F-4D97-AF65-F5344CB8AC3E}">
        <p14:creationId xmlns:p14="http://schemas.microsoft.com/office/powerpoint/2010/main" val="20010639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4.png"/><Relationship Id="rId7" Type="http://schemas.openxmlformats.org/officeDocument/2006/relationships/image" Target="../media/image6.png"/><Relationship Id="rId2" Type="http://schemas.openxmlformats.org/officeDocument/2006/relationships/image" Target="../media/image3.JPG"/><Relationship Id="rId1" Type="http://schemas.openxmlformats.org/officeDocument/2006/relationships/slideMaster" Target="../slideMasters/slideMaster1.xml"/><Relationship Id="rId6" Type="http://schemas.microsoft.com/office/2007/relationships/hdphoto" Target="../media/hdphoto1.wdp"/><Relationship Id="rId5" Type="http://schemas.openxmlformats.org/officeDocument/2006/relationships/image" Target="../media/image5.png"/><Relationship Id="rId10" Type="http://schemas.microsoft.com/office/2007/relationships/hdphoto" Target="../media/hdphoto3.wdp"/><Relationship Id="rId4" Type="http://schemas.openxmlformats.org/officeDocument/2006/relationships/image" Target="../media/image2.png"/><Relationship Id="rId9" Type="http://schemas.openxmlformats.org/officeDocument/2006/relationships/image" Target="../media/image7.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l="-4000" r="-4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3635375"/>
            <a:ext cx="7772400" cy="1470025"/>
          </a:xfrm>
        </p:spPr>
        <p:txBody>
          <a:bodyPr/>
          <a:lstStyle>
            <a:lvl1pPr>
              <a:defRPr b="1"/>
            </a:lvl1pPr>
          </a:lstStyle>
          <a:p>
            <a:r>
              <a:rPr lang="en-US"/>
              <a:t>Click to edit Master title style</a:t>
            </a:r>
            <a:endParaRPr lang="en-CA"/>
          </a:p>
        </p:txBody>
      </p:sp>
      <p:sp>
        <p:nvSpPr>
          <p:cNvPr id="11" name="Text Box 14"/>
          <p:cNvSpPr txBox="1">
            <a:spLocks noChangeArrowheads="1"/>
          </p:cNvSpPr>
          <p:nvPr userDrawn="1"/>
        </p:nvSpPr>
        <p:spPr bwMode="auto">
          <a:xfrm>
            <a:off x="2286000" y="641092"/>
            <a:ext cx="6553200" cy="400089"/>
          </a:xfrm>
          <a:prstGeom prst="rect">
            <a:avLst/>
          </a:prstGeom>
          <a:noFill/>
          <a:ln w="9525">
            <a:noFill/>
            <a:miter lim="800000"/>
            <a:headEnd/>
            <a:tailEnd/>
          </a:ln>
          <a:effectLst>
            <a:outerShdw blurRad="50800" dist="25400" dir="2700000" algn="tl" rotWithShape="0">
              <a:prstClr val="black"/>
            </a:outerShdw>
          </a:effectLst>
        </p:spPr>
        <p:txBody>
          <a:bodyPr wrap="square" lIns="91423" tIns="45710" rIns="91423" bIns="45710" anchor="ctr">
            <a:spAutoFit/>
          </a:bodyPr>
          <a:lstStyle/>
          <a:p>
            <a:pPr algn="ctr" fontAlgn="auto">
              <a:spcBef>
                <a:spcPts val="0"/>
              </a:spcBef>
              <a:spcAft>
                <a:spcPts val="0"/>
              </a:spcAft>
              <a:defRPr/>
            </a:pPr>
            <a:r>
              <a:rPr lang="en-US" sz="2000" cap="small" baseline="0" dirty="0">
                <a:solidFill>
                  <a:schemeClr val="bg1"/>
                </a:solidFill>
                <a:latin typeface="Constantia" panose="02030602050306030303" pitchFamily="18" charset="0"/>
                <a:cs typeface="Arial" pitchFamily="34" charset="0"/>
              </a:rPr>
              <a:t>ne 112</a:t>
            </a:r>
            <a:r>
              <a:rPr lang="en-US" sz="2000" dirty="0">
                <a:solidFill>
                  <a:schemeClr val="bg1"/>
                </a:solidFill>
                <a:latin typeface="Georgia" panose="02040502050405020303" pitchFamily="18" charset="0"/>
                <a:cs typeface="Arial" pitchFamily="34" charset="0"/>
              </a:rPr>
              <a:t> </a:t>
            </a:r>
            <a:r>
              <a:rPr lang="en-US" sz="2000" i="1" dirty="0">
                <a:solidFill>
                  <a:schemeClr val="bg1"/>
                </a:solidFill>
                <a:latin typeface="Georgia" panose="02040502050405020303" pitchFamily="18" charset="0"/>
                <a:cs typeface="Arial" pitchFamily="34" charset="0"/>
              </a:rPr>
              <a:t>Linear algebra for nanotechnology engineering</a:t>
            </a:r>
          </a:p>
        </p:txBody>
      </p:sp>
      <p:sp>
        <p:nvSpPr>
          <p:cNvPr id="12" name="Text Box 14"/>
          <p:cNvSpPr txBox="1">
            <a:spLocks noChangeArrowheads="1"/>
          </p:cNvSpPr>
          <p:nvPr userDrawn="1"/>
        </p:nvSpPr>
        <p:spPr bwMode="auto">
          <a:xfrm>
            <a:off x="4724400" y="5758413"/>
            <a:ext cx="3886200" cy="744799"/>
          </a:xfrm>
          <a:prstGeom prst="rect">
            <a:avLst/>
          </a:prstGeom>
          <a:noFill/>
          <a:ln w="9525">
            <a:noFill/>
            <a:miter lim="800000"/>
            <a:headEnd/>
            <a:tailEnd/>
          </a:ln>
          <a:effectLst>
            <a:outerShdw blurRad="50800" dist="25400" dir="2700000" algn="tl" rotWithShape="0">
              <a:prstClr val="black"/>
            </a:outerShdw>
          </a:effectLst>
        </p:spPr>
        <p:txBody>
          <a:bodyPr wrap="square" lIns="91423" tIns="45710" rIns="91423" bIns="45710">
            <a:spAutoFit/>
          </a:bodyPr>
          <a:lstStyle/>
          <a:p>
            <a:pPr defTabSz="457112">
              <a:spcBef>
                <a:spcPct val="20000"/>
              </a:spcBef>
              <a:defRPr/>
            </a:pPr>
            <a:r>
              <a:rPr lang="en-US" sz="1600" b="0" kern="0" dirty="0">
                <a:solidFill>
                  <a:schemeClr val="bg1"/>
                </a:solidFill>
                <a:latin typeface="Georgia" panose="02040502050405020303" pitchFamily="18" charset="0"/>
                <a:ea typeface="ＭＳ Ｐゴシック" charset="-128"/>
                <a:cs typeface="Arial" pitchFamily="34" charset="0"/>
              </a:rPr>
              <a:t>Douglas Wilhelm Harder, LEL, </a:t>
            </a:r>
            <a:r>
              <a:rPr lang="en-US" sz="1600" b="0" kern="0" dirty="0" err="1">
                <a:solidFill>
                  <a:schemeClr val="bg1"/>
                </a:solidFill>
                <a:latin typeface="Georgia" panose="02040502050405020303" pitchFamily="18" charset="0"/>
                <a:ea typeface="ＭＳ Ｐゴシック" charset="-128"/>
                <a:cs typeface="Arial" pitchFamily="34" charset="0"/>
              </a:rPr>
              <a:t>M.Math</a:t>
            </a:r>
            <a:r>
              <a:rPr lang="en-US" sz="1600" b="0" kern="0" dirty="0">
                <a:solidFill>
                  <a:schemeClr val="bg1"/>
                </a:solidFill>
                <a:latin typeface="Georgia" panose="02040502050405020303" pitchFamily="18" charset="0"/>
                <a:ea typeface="ＭＳ Ｐゴシック" charset="-128"/>
                <a:cs typeface="Arial" pitchFamily="34" charset="0"/>
              </a:rPr>
              <a:t>.</a:t>
            </a:r>
          </a:p>
          <a:p>
            <a:pPr defTabSz="457112">
              <a:spcBef>
                <a:spcPct val="20000"/>
              </a:spcBef>
              <a:defRPr/>
            </a:pPr>
            <a:r>
              <a:rPr lang="en-US" sz="1100" kern="0" dirty="0">
                <a:solidFill>
                  <a:schemeClr val="bg1"/>
                </a:solidFill>
                <a:latin typeface="Georgia" panose="02040502050405020303" pitchFamily="18" charset="0"/>
                <a:ea typeface="ＭＳ Ｐゴシック" charset="-128"/>
                <a:cs typeface="Arial" pitchFamily="34" charset="0"/>
              </a:rPr>
              <a:t>dwharder@uwaterloo.ca</a:t>
            </a:r>
          </a:p>
          <a:p>
            <a:pPr defTabSz="457112">
              <a:spcBef>
                <a:spcPct val="20000"/>
              </a:spcBef>
              <a:defRPr/>
            </a:pPr>
            <a:r>
              <a:rPr lang="en-US" sz="1100" kern="0" dirty="0">
                <a:solidFill>
                  <a:schemeClr val="bg1"/>
                </a:solidFill>
                <a:latin typeface="Georgia" panose="02040502050405020303" pitchFamily="18" charset="0"/>
                <a:ea typeface="ＭＳ Ｐゴシック" charset="-128"/>
                <a:cs typeface="Arial" pitchFamily="34" charset="0"/>
              </a:rPr>
              <a:t>dwharder@gmail.com</a:t>
            </a:r>
            <a:endParaRPr lang="en-US" sz="1050" kern="0" dirty="0">
              <a:solidFill>
                <a:schemeClr val="bg1"/>
              </a:solidFill>
              <a:latin typeface="Georgia" panose="02040502050405020303" pitchFamily="18" charset="0"/>
              <a:ea typeface="ＭＳ Ｐゴシック" charset="-128"/>
              <a:cs typeface="Arial" pitchFamily="34" charset="0"/>
            </a:endParaRPr>
          </a:p>
        </p:txBody>
      </p:sp>
      <p:pic>
        <p:nvPicPr>
          <p:cNvPr id="13" name="Picture 2"/>
          <p:cNvPicPr>
            <a:picLocks noChangeAspect="1" noChangeArrowheads="1"/>
          </p:cNvPicPr>
          <p:nvPr userDrawn="1"/>
        </p:nvPicPr>
        <p:blipFill>
          <a:blip r:embed="rId3" cstate="print">
            <a:extLst>
              <a:ext uri="{28A0092B-C50C-407E-A947-70E740481C1C}">
                <a14:useLocalDpi xmlns:a14="http://schemas.microsoft.com/office/drawing/2010/main" val="0"/>
              </a:ext>
            </a:extLst>
          </a:blip>
          <a:stretch>
            <a:fillRect/>
          </a:stretch>
        </p:blipFill>
        <p:spPr bwMode="auto">
          <a:xfrm>
            <a:off x="251520" y="6257914"/>
            <a:ext cx="1272512" cy="411446"/>
          </a:xfrm>
          <a:prstGeom prst="rect">
            <a:avLst/>
          </a:prstGeom>
          <a:noFill/>
          <a:ln w="9525">
            <a:noFill/>
            <a:miter lim="800000"/>
            <a:headEnd/>
            <a:tailEnd/>
          </a:ln>
        </p:spPr>
      </p:pic>
      <p:pic>
        <p:nvPicPr>
          <p:cNvPr id="14" name="Picture 3"/>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36511" y="-27384"/>
            <a:ext cx="2699345" cy="9268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38" name="Picture 2" descr="C:\Users\Douglas\Desktop\mcpl.png"/>
          <p:cNvPicPr>
            <a:picLocks noChangeAspect="1" noChangeArrowheads="1"/>
          </p:cNvPicPr>
          <p:nvPr userDrawn="1"/>
        </p:nvPicPr>
        <p:blipFill>
          <a:blip r:embed="rId5" cstate="print">
            <a:extLst>
              <a:ext uri="{BEBA8EAE-BF5A-486C-A8C5-ECC9F3942E4B}">
                <a14:imgProps xmlns:a14="http://schemas.microsoft.com/office/drawing/2010/main">
                  <a14:imgLayer r:embed="rId6">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7629728" y="6089233"/>
            <a:ext cx="304800" cy="298449"/>
          </a:xfrm>
          <a:prstGeom prst="rect">
            <a:avLst/>
          </a:prstGeom>
          <a:noFill/>
          <a:extLst>
            <a:ext uri="{909E8E84-426E-40DD-AFC4-6F175D3DCCD1}">
              <a14:hiddenFill xmlns:a14="http://schemas.microsoft.com/office/drawing/2010/main">
                <a:solidFill>
                  <a:srgbClr val="FFFFFF"/>
                </a:solidFill>
              </a14:hiddenFill>
            </a:ext>
          </a:extLst>
        </p:spPr>
      </p:pic>
      <p:pic>
        <p:nvPicPr>
          <p:cNvPr id="14339" name="Picture 3" descr="C:\Users\Douglas\Desktop\linc.gif"/>
          <p:cNvPicPr>
            <a:picLocks noChangeAspect="1" noChangeArrowheads="1"/>
          </p:cNvPicPr>
          <p:nvPr userDrawn="1"/>
        </p:nvPicPr>
        <p:blipFill>
          <a:blip r:embed="rId7" cstate="print">
            <a:extLst>
              <a:ext uri="{BEBA8EAE-BF5A-486C-A8C5-ECC9F3942E4B}">
                <a14:imgProps xmlns:a14="http://schemas.microsoft.com/office/drawing/2010/main">
                  <a14:imgLayer r:embed="rId8">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137220" y="5410200"/>
            <a:ext cx="274922" cy="353348"/>
          </a:xfrm>
          <a:prstGeom prst="rect">
            <a:avLst/>
          </a:prstGeom>
          <a:noFill/>
          <a:extLst>
            <a:ext uri="{909E8E84-426E-40DD-AFC4-6F175D3DCCD1}">
              <a14:hiddenFill xmlns:a14="http://schemas.microsoft.com/office/drawing/2010/main">
                <a:solidFill>
                  <a:srgbClr val="FFFFFF"/>
                </a:solidFill>
              </a14:hiddenFill>
            </a:ext>
          </a:extLst>
        </p:spPr>
      </p:pic>
      <p:pic>
        <p:nvPicPr>
          <p:cNvPr id="14341" name="Picture 5" descr="C:\Users\Douglas\Desktop\Intelligence_Branch_(Canadian_Forces)_badge.png"/>
          <p:cNvPicPr>
            <a:picLocks noChangeAspect="1" noChangeArrowheads="1"/>
          </p:cNvPicPr>
          <p:nvPr userDrawn="1"/>
        </p:nvPicPr>
        <p:blipFill>
          <a:blip r:embed="rId9" cstate="print">
            <a:extLst>
              <a:ext uri="{BEBA8EAE-BF5A-486C-A8C5-ECC9F3942E4B}">
                <a14:imgProps xmlns:a14="http://schemas.microsoft.com/office/drawing/2010/main">
                  <a14:imgLayer r:embed="rId10">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2662834" y="380301"/>
            <a:ext cx="271006" cy="3489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12671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Footer Placeholder 4"/>
          <p:cNvSpPr>
            <a:spLocks noGrp="1"/>
          </p:cNvSpPr>
          <p:nvPr>
            <p:ph type="ftr" sz="quarter" idx="11"/>
          </p:nvPr>
        </p:nvSpPr>
        <p:spPr/>
        <p:txBody>
          <a:bodyPr/>
          <a:lstStyle/>
          <a:p>
            <a:r>
              <a:rPr lang="en-US"/>
              <a:t>Linear maps and linear operators</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1245290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CA"/>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Footer Placeholder 4"/>
          <p:cNvSpPr>
            <a:spLocks noGrp="1"/>
          </p:cNvSpPr>
          <p:nvPr>
            <p:ph type="ftr" sz="quarter" idx="11"/>
          </p:nvPr>
        </p:nvSpPr>
        <p:spPr/>
        <p:txBody>
          <a:bodyPr/>
          <a:lstStyle/>
          <a:p>
            <a:r>
              <a:rPr lang="en-US"/>
              <a:t>Linear maps and linear operators</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38854861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Cambria" panose="02040503050406030204" pitchFamily="18" charset="0"/>
                <a:ea typeface="Cambria" panose="02040503050406030204" pitchFamily="18" charset="0"/>
              </a:defRPr>
            </a:lvl1pPr>
          </a:lstStyle>
          <a:p>
            <a:r>
              <a:rPr lang="en-US" dirty="0"/>
              <a:t>Click to edit Master title style</a:t>
            </a:r>
            <a:endParaRPr lang="en-CA" dirty="0"/>
          </a:p>
        </p:txBody>
      </p:sp>
      <p:sp>
        <p:nvSpPr>
          <p:cNvPr id="3" name="Content Placeholder 2"/>
          <p:cNvSpPr>
            <a:spLocks noGrp="1"/>
          </p:cNvSpPr>
          <p:nvPr>
            <p:ph idx="1"/>
          </p:nvPr>
        </p:nvSpPr>
        <p:spPr/>
        <p:txBody>
          <a:bodyPr/>
          <a:lstStyle>
            <a:lvl1pPr>
              <a:defRPr>
                <a:latin typeface="Cambria" panose="02040503050406030204" pitchFamily="18" charset="0"/>
                <a:ea typeface="Cambria" panose="02040503050406030204" pitchFamily="18" charset="0"/>
              </a:defRPr>
            </a:lvl1pPr>
            <a:lvl2pPr>
              <a:defRPr>
                <a:latin typeface="Cambria" panose="02040503050406030204" pitchFamily="18" charset="0"/>
                <a:ea typeface="Cambria" panose="02040503050406030204" pitchFamily="18" charset="0"/>
              </a:defRPr>
            </a:lvl2pPr>
            <a:lvl3pPr>
              <a:defRPr>
                <a:latin typeface="Cambria" panose="02040503050406030204" pitchFamily="18" charset="0"/>
                <a:ea typeface="Cambria" panose="02040503050406030204" pitchFamily="18" charset="0"/>
              </a:defRPr>
            </a:lvl3pPr>
            <a:lvl4pPr>
              <a:defRPr>
                <a:latin typeface="Cambria" panose="02040503050406030204" pitchFamily="18" charset="0"/>
                <a:ea typeface="Cambria" panose="02040503050406030204" pitchFamily="18" charset="0"/>
              </a:defRPr>
            </a:lvl4pPr>
            <a:lvl5pPr>
              <a:defRPr>
                <a:latin typeface="Cambria" panose="02040503050406030204" pitchFamily="18" charset="0"/>
                <a:ea typeface="Cambria" panose="02040503050406030204" pitchFamily="18"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5" name="Footer Placeholder 4"/>
          <p:cNvSpPr>
            <a:spLocks noGrp="1"/>
          </p:cNvSpPr>
          <p:nvPr>
            <p:ph type="ftr" sz="quarter" idx="11"/>
          </p:nvPr>
        </p:nvSpPr>
        <p:spPr/>
        <p:txBody>
          <a:bodyPr/>
          <a:lstStyle>
            <a:lvl1pPr>
              <a:defRPr>
                <a:latin typeface="Cambria" panose="02040503050406030204" pitchFamily="18" charset="0"/>
                <a:ea typeface="Cambria" panose="02040503050406030204" pitchFamily="18" charset="0"/>
              </a:defRPr>
            </a:lvl1pPr>
          </a:lstStyle>
          <a:p>
            <a:r>
              <a:rPr lang="en-US"/>
              <a:t>Linear maps and linear operators</a:t>
            </a:r>
            <a:endParaRPr lang="en-CA"/>
          </a:p>
        </p:txBody>
      </p:sp>
      <p:sp>
        <p:nvSpPr>
          <p:cNvPr id="6" name="Slide Number Placeholder 5"/>
          <p:cNvSpPr>
            <a:spLocks noGrp="1"/>
          </p:cNvSpPr>
          <p:nvPr>
            <p:ph type="sldNum" sz="quarter" idx="12"/>
          </p:nvPr>
        </p:nvSpPr>
        <p:spPr>
          <a:xfrm>
            <a:off x="7239000" y="6356350"/>
            <a:ext cx="1066800" cy="365125"/>
          </a:xfrm>
        </p:spPr>
        <p:txBody>
          <a:bodyPr/>
          <a:lstStyle>
            <a:lvl1pPr>
              <a:defRPr>
                <a:latin typeface="Bookman Old Style" panose="02050604050505020204" pitchFamily="18" charset="0"/>
              </a:defRPr>
            </a:lvl1pPr>
          </a:lstStyle>
          <a:p>
            <a:fld id="{42EF6DC8-DA9C-4533-8A40-BB00A2545AF8}" type="slidenum">
              <a:rPr lang="en-CA" smtClean="0"/>
              <a:pPr/>
              <a:t>‹#›</a:t>
            </a:fld>
            <a:endParaRPr lang="en-CA"/>
          </a:p>
        </p:txBody>
      </p:sp>
    </p:spTree>
    <p:extLst>
      <p:ext uri="{BB962C8B-B14F-4D97-AF65-F5344CB8AC3E}">
        <p14:creationId xmlns:p14="http://schemas.microsoft.com/office/powerpoint/2010/main" val="35492794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dirty="0"/>
              <a:t>Click to edit Master title style</a:t>
            </a:r>
            <a:endParaRPr lang="en-CA"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rgbClr val="FFFF99"/>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5" name="Footer Placeholder 4"/>
          <p:cNvSpPr>
            <a:spLocks noGrp="1"/>
          </p:cNvSpPr>
          <p:nvPr>
            <p:ph type="ftr" sz="quarter" idx="11"/>
          </p:nvPr>
        </p:nvSpPr>
        <p:spPr/>
        <p:txBody>
          <a:bodyPr/>
          <a:lstStyle/>
          <a:p>
            <a:r>
              <a:rPr lang="en-US"/>
              <a:t>Linear maps and linear operators</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15028797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sz="half" idx="1"/>
          </p:nvPr>
        </p:nvSpPr>
        <p:spPr>
          <a:xfrm>
            <a:off x="457200" y="1600200"/>
            <a:ext cx="4038600" cy="4525963"/>
          </a:xfrm>
        </p:spPr>
        <p:txBody>
          <a:bodyPr/>
          <a:lstStyle>
            <a:lvl1pPr>
              <a:defRPr sz="2200"/>
            </a:lvl1pPr>
            <a:lvl2pPr>
              <a:defRPr sz="2100"/>
            </a:lvl2pPr>
            <a:lvl3pPr>
              <a:defRPr sz="2000"/>
            </a:lvl3pPr>
            <a:lvl4pPr>
              <a:defRPr sz="19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4" name="Content Placeholder 3"/>
          <p:cNvSpPr>
            <a:spLocks noGrp="1"/>
          </p:cNvSpPr>
          <p:nvPr>
            <p:ph sz="half" idx="2"/>
          </p:nvPr>
        </p:nvSpPr>
        <p:spPr>
          <a:xfrm>
            <a:off x="4648200" y="1600200"/>
            <a:ext cx="4038600" cy="4525963"/>
          </a:xfrm>
        </p:spPr>
        <p:txBody>
          <a:bodyPr/>
          <a:lstStyle>
            <a:lvl1pPr>
              <a:defRPr sz="2200"/>
            </a:lvl1pPr>
            <a:lvl2pPr>
              <a:defRPr sz="2100"/>
            </a:lvl2pPr>
            <a:lvl3pPr>
              <a:defRPr sz="2000"/>
            </a:lvl3pPr>
            <a:lvl4pPr>
              <a:defRPr sz="19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6" name="Footer Placeholder 5"/>
          <p:cNvSpPr>
            <a:spLocks noGrp="1"/>
          </p:cNvSpPr>
          <p:nvPr>
            <p:ph type="ftr" sz="quarter" idx="11"/>
          </p:nvPr>
        </p:nvSpPr>
        <p:spPr/>
        <p:txBody>
          <a:bodyPr/>
          <a:lstStyle/>
          <a:p>
            <a:r>
              <a:rPr lang="en-US"/>
              <a:t>Linear maps and linear operators</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29841951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CA"/>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8" name="Footer Placeholder 7"/>
          <p:cNvSpPr>
            <a:spLocks noGrp="1"/>
          </p:cNvSpPr>
          <p:nvPr>
            <p:ph type="ftr" sz="quarter" idx="11"/>
          </p:nvPr>
        </p:nvSpPr>
        <p:spPr/>
        <p:txBody>
          <a:bodyPr/>
          <a:lstStyle/>
          <a:p>
            <a:r>
              <a:rPr lang="en-US"/>
              <a:t>Linear maps and linear operators</a:t>
            </a:r>
            <a:endParaRPr lang="en-CA"/>
          </a:p>
        </p:txBody>
      </p:sp>
      <p:sp>
        <p:nvSpPr>
          <p:cNvPr id="9" name="Slide Number Placeholder 8"/>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40194960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4" name="Footer Placeholder 3"/>
          <p:cNvSpPr>
            <a:spLocks noGrp="1"/>
          </p:cNvSpPr>
          <p:nvPr>
            <p:ph type="ftr" sz="quarter" idx="11"/>
          </p:nvPr>
        </p:nvSpPr>
        <p:spPr/>
        <p:txBody>
          <a:bodyPr/>
          <a:lstStyle/>
          <a:p>
            <a:r>
              <a:rPr lang="en-US"/>
              <a:t>Linear maps and linear operators</a:t>
            </a:r>
            <a:endParaRPr lang="en-CA"/>
          </a:p>
        </p:txBody>
      </p:sp>
      <p:sp>
        <p:nvSpPr>
          <p:cNvPr id="5" name="Slide Number Placeholder 4"/>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12452596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a:t>Linear maps and linear operators</a:t>
            </a:r>
            <a:endParaRPr lang="en-CA"/>
          </a:p>
        </p:txBody>
      </p:sp>
      <p:sp>
        <p:nvSpPr>
          <p:cNvPr id="4" name="Slide Number Placeholder 3"/>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9197145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CA"/>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Footer Placeholder 5"/>
          <p:cNvSpPr>
            <a:spLocks noGrp="1"/>
          </p:cNvSpPr>
          <p:nvPr>
            <p:ph type="ftr" sz="quarter" idx="11"/>
          </p:nvPr>
        </p:nvSpPr>
        <p:spPr/>
        <p:txBody>
          <a:bodyPr/>
          <a:lstStyle/>
          <a:p>
            <a:r>
              <a:rPr lang="en-US"/>
              <a:t>Linear maps and linear operators</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21872226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CA"/>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Footer Placeholder 5"/>
          <p:cNvSpPr>
            <a:spLocks noGrp="1"/>
          </p:cNvSpPr>
          <p:nvPr>
            <p:ph type="ftr" sz="quarter" idx="11"/>
          </p:nvPr>
        </p:nvSpPr>
        <p:spPr/>
        <p:txBody>
          <a:bodyPr/>
          <a:lstStyle/>
          <a:p>
            <a:r>
              <a:rPr lang="en-US"/>
              <a:t>Linear maps and linear operators</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29445017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a:t>Click to edit Master title style</a:t>
            </a:r>
            <a:endParaRPr lang="en-CA"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5" name="Footer Placeholder 4"/>
          <p:cNvSpPr>
            <a:spLocks noGrp="1"/>
          </p:cNvSpPr>
          <p:nvPr>
            <p:ph type="ftr" sz="quarter" idx="3"/>
          </p:nvPr>
        </p:nvSpPr>
        <p:spPr>
          <a:xfrm>
            <a:off x="1952091" y="76200"/>
            <a:ext cx="6353710" cy="365125"/>
          </a:xfrm>
          <a:prstGeom prst="rect">
            <a:avLst/>
          </a:prstGeom>
        </p:spPr>
        <p:txBody>
          <a:bodyPr vert="horz" lIns="91440" tIns="45720" rIns="91440" bIns="45720" rtlCol="0" anchor="ctr"/>
          <a:lstStyle>
            <a:lvl1pPr algn="r">
              <a:defRPr sz="1600" b="0">
                <a:solidFill>
                  <a:schemeClr val="bg1"/>
                </a:solidFill>
                <a:latin typeface="Times New Roman" panose="02020603050405020304" pitchFamily="18" charset="0"/>
                <a:cs typeface="Times New Roman" panose="02020603050405020304" pitchFamily="18" charset="0"/>
              </a:defRPr>
            </a:lvl1pPr>
          </a:lstStyle>
          <a:p>
            <a:r>
              <a:rPr lang="en-US"/>
              <a:t>Linear maps and linear operators</a:t>
            </a:r>
            <a:endParaRPr lang="en-CA" dirty="0"/>
          </a:p>
        </p:txBody>
      </p:sp>
      <p:sp>
        <p:nvSpPr>
          <p:cNvPr id="6" name="Slide Number Placeholder 5"/>
          <p:cNvSpPr>
            <a:spLocks noGrp="1"/>
          </p:cNvSpPr>
          <p:nvPr>
            <p:ph type="sldNum" sz="quarter" idx="4"/>
          </p:nvPr>
        </p:nvSpPr>
        <p:spPr>
          <a:xfrm>
            <a:off x="7620000" y="6356350"/>
            <a:ext cx="1066800" cy="365125"/>
          </a:xfrm>
          <a:prstGeom prst="rect">
            <a:avLst/>
          </a:prstGeom>
        </p:spPr>
        <p:txBody>
          <a:bodyPr vert="horz" lIns="91440" tIns="45720" rIns="91440" bIns="45720" rtlCol="0" anchor="ctr"/>
          <a:lstStyle>
            <a:lvl1pPr algn="r">
              <a:defRPr sz="1200" b="0">
                <a:solidFill>
                  <a:schemeClr val="bg1"/>
                </a:solidFill>
                <a:latin typeface="Cambria" panose="02040503050406030204" pitchFamily="18" charset="0"/>
                <a:ea typeface="Cambria" panose="02040503050406030204" pitchFamily="18" charset="0"/>
                <a:cs typeface="Times New Roman" panose="02020603050405020304" pitchFamily="18" charset="0"/>
              </a:defRPr>
            </a:lvl1pPr>
          </a:lstStyle>
          <a:p>
            <a:fld id="{42EF6DC8-DA9C-4533-8A40-BB00A2545AF8}" type="slidenum">
              <a:rPr lang="en-CA" smtClean="0"/>
              <a:pPr/>
              <a:t>‹#›</a:t>
            </a:fld>
            <a:endParaRPr lang="en-CA"/>
          </a:p>
        </p:txBody>
      </p:sp>
      <p:pic>
        <p:nvPicPr>
          <p:cNvPr id="7" name="Picture 3"/>
          <p:cNvPicPr>
            <a:picLocks noChangeAspect="1" noChangeArrowheads="1"/>
          </p:cNvPicPr>
          <p:nvPr/>
        </p:nvPicPr>
        <p:blipFill rotWithShape="1">
          <a:blip r:embed="rId14" cstate="print">
            <a:extLst>
              <a:ext uri="{28A0092B-C50C-407E-A947-70E740481C1C}">
                <a14:useLocalDpi xmlns:a14="http://schemas.microsoft.com/office/drawing/2010/main" val="0"/>
              </a:ext>
            </a:extLst>
          </a:blip>
          <a:srcRect r="75223"/>
          <a:stretch/>
        </p:blipFill>
        <p:spPr bwMode="auto">
          <a:xfrm>
            <a:off x="-36511" y="-27384"/>
            <a:ext cx="668809" cy="9268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9142257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dt="0"/>
  <p:txStyles>
    <p:titleStyle>
      <a:lvl1pPr algn="ctr" defTabSz="914400" rtl="0" eaLnBrk="1" latinLnBrk="0" hangingPunct="1">
        <a:spcBef>
          <a:spcPct val="0"/>
        </a:spcBef>
        <a:buNone/>
        <a:defRPr sz="32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1pPr>
    </p:titleStyle>
    <p:bodyStyle>
      <a:lvl1pPr marL="342900" indent="-342900" algn="l" defTabSz="914400" rtl="0" eaLnBrk="1" latinLnBrk="0" hangingPunct="1">
        <a:spcBef>
          <a:spcPct val="20000"/>
        </a:spcBef>
        <a:buFont typeface="Arial" panose="020B0604020202020204" pitchFamily="34" charset="0"/>
        <a:buChar char="•"/>
        <a:defRPr sz="22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1pPr>
      <a:lvl2pPr marL="742950" indent="-285750" algn="l" defTabSz="914400" rtl="0" eaLnBrk="1" latinLnBrk="0" hangingPunct="1">
        <a:spcBef>
          <a:spcPct val="20000"/>
        </a:spcBef>
        <a:buFont typeface="Arial" panose="020B0604020202020204" pitchFamily="34" charset="0"/>
        <a:buChar char="–"/>
        <a:defRPr sz="21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2pPr>
      <a:lvl3pPr marL="1143000" indent="-228600" algn="l" defTabSz="914400" rtl="0" eaLnBrk="1" latinLnBrk="0" hangingPunct="1">
        <a:spcBef>
          <a:spcPct val="20000"/>
        </a:spcBef>
        <a:buFont typeface="Arial" panose="020B0604020202020204" pitchFamily="34" charset="0"/>
        <a:buChar char="•"/>
        <a:defRPr sz="20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3pPr>
      <a:lvl4pPr marL="1600200" indent="-228600" algn="l" defTabSz="914400" rtl="0" eaLnBrk="1" latinLnBrk="0" hangingPunct="1">
        <a:spcBef>
          <a:spcPct val="20000"/>
        </a:spcBef>
        <a:buFont typeface="Arial" panose="020B0604020202020204" pitchFamily="34" charset="0"/>
        <a:buChar char="–"/>
        <a:defRPr sz="19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4pPr>
      <a:lvl5pPr marL="2057400" indent="-228600" algn="l" defTabSz="914400" rtl="0" eaLnBrk="1" latinLnBrk="0" hangingPunct="1">
        <a:spcBef>
          <a:spcPct val="20000"/>
        </a:spcBef>
        <a:buFont typeface="Arial" panose="020B0604020202020204" pitchFamily="34" charset="0"/>
        <a:buChar char="»"/>
        <a:defRPr sz="18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wav"/><Relationship Id="rId1" Type="http://schemas.microsoft.com/office/2007/relationships/media" Target="../media/media10.wav"/><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wav"/><Relationship Id="rId1" Type="http://schemas.microsoft.com/office/2007/relationships/media" Target="../media/media11.wav"/><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7.png"/><Relationship Id="rId2" Type="http://schemas.openxmlformats.org/officeDocument/2006/relationships/audio" Target="../media/media12.wav"/><Relationship Id="rId1" Type="http://schemas.microsoft.com/office/2007/relationships/media" Target="../media/media12.wav"/><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18.jpe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wav"/><Relationship Id="rId1" Type="http://schemas.microsoft.com/office/2007/relationships/media" Target="../media/media13.wav"/><Relationship Id="rId4" Type="http://schemas.openxmlformats.org/officeDocument/2006/relationships/image" Target="../media/image17.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8" Type="http://schemas.openxmlformats.org/officeDocument/2006/relationships/oleObject" Target="../embeddings/oleObject2.bin"/><Relationship Id="rId3" Type="http://schemas.microsoft.com/office/2007/relationships/media" Target="../media/media3.m4a"/><Relationship Id="rId7" Type="http://schemas.openxmlformats.org/officeDocument/2006/relationships/image" Target="../media/image9.wmf"/><Relationship Id="rId12" Type="http://schemas.openxmlformats.org/officeDocument/2006/relationships/image" Target="../media/image8.png"/><Relationship Id="rId2" Type="http://schemas.openxmlformats.org/officeDocument/2006/relationships/tags" Target="../tags/tag1.xml"/><Relationship Id="rId1" Type="http://schemas.openxmlformats.org/officeDocument/2006/relationships/vmlDrawing" Target="../drawings/vmlDrawing1.vml"/><Relationship Id="rId6" Type="http://schemas.openxmlformats.org/officeDocument/2006/relationships/oleObject" Target="../embeddings/oleObject1.bin"/><Relationship Id="rId11" Type="http://schemas.openxmlformats.org/officeDocument/2006/relationships/image" Target="../media/image11.wmf"/><Relationship Id="rId5" Type="http://schemas.openxmlformats.org/officeDocument/2006/relationships/slideLayout" Target="../slideLayouts/slideLayout2.xml"/><Relationship Id="rId10" Type="http://schemas.openxmlformats.org/officeDocument/2006/relationships/oleObject" Target="../embeddings/oleObject3.bin"/><Relationship Id="rId4" Type="http://schemas.openxmlformats.org/officeDocument/2006/relationships/audio" Target="../media/media3.m4a"/><Relationship Id="rId9" Type="http://schemas.openxmlformats.org/officeDocument/2006/relationships/image" Target="../media/image10.wmf"/></Relationships>
</file>

<file path=ppt/slides/_rels/slide4.xml.rels><?xml version="1.0" encoding="UTF-8" standalone="yes"?>
<Relationships xmlns="http://schemas.openxmlformats.org/package/2006/relationships"><Relationship Id="rId3" Type="http://schemas.openxmlformats.org/officeDocument/2006/relationships/audio" Target="../media/media4.m4a"/><Relationship Id="rId2" Type="http://schemas.microsoft.com/office/2007/relationships/media" Target="../media/media4.m4a"/><Relationship Id="rId1" Type="http://schemas.openxmlformats.org/officeDocument/2006/relationships/tags" Target="../tags/tag2.xml"/><Relationship Id="rId5" Type="http://schemas.openxmlformats.org/officeDocument/2006/relationships/image" Target="../media/image8.png"/><Relationship Id="rId4"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8.png"/><Relationship Id="rId3" Type="http://schemas.microsoft.com/office/2007/relationships/media" Target="../media/media5.m4a"/><Relationship Id="rId7" Type="http://schemas.openxmlformats.org/officeDocument/2006/relationships/image" Target="../media/image10.wmf"/><Relationship Id="rId2" Type="http://schemas.openxmlformats.org/officeDocument/2006/relationships/tags" Target="../tags/tag3.xml"/><Relationship Id="rId1" Type="http://schemas.openxmlformats.org/officeDocument/2006/relationships/vmlDrawing" Target="../drawings/vmlDrawing2.vml"/><Relationship Id="rId6" Type="http://schemas.openxmlformats.org/officeDocument/2006/relationships/oleObject" Target="../embeddings/oleObject4.bin"/><Relationship Id="rId5" Type="http://schemas.openxmlformats.org/officeDocument/2006/relationships/slideLayout" Target="../slideLayouts/slideLayout2.xml"/><Relationship Id="rId4" Type="http://schemas.openxmlformats.org/officeDocument/2006/relationships/audio" Target="../media/media5.m4a"/></Relationships>
</file>

<file path=ppt/slides/_rels/slide6.xml.rels><?xml version="1.0" encoding="UTF-8" standalone="yes"?>
<Relationships xmlns="http://schemas.openxmlformats.org/package/2006/relationships"><Relationship Id="rId3" Type="http://schemas.openxmlformats.org/officeDocument/2006/relationships/audio" Target="../media/media6.m4a"/><Relationship Id="rId2" Type="http://schemas.microsoft.com/office/2007/relationships/media" Target="../media/media6.m4a"/><Relationship Id="rId1" Type="http://schemas.openxmlformats.org/officeDocument/2006/relationships/tags" Target="../tags/tag4.xml"/><Relationship Id="rId5" Type="http://schemas.openxmlformats.org/officeDocument/2006/relationships/image" Target="../media/image8.png"/><Relationship Id="rId4"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oleObject" Target="../embeddings/oleObject6.bin"/><Relationship Id="rId3" Type="http://schemas.microsoft.com/office/2007/relationships/media" Target="../media/media7.m4a"/><Relationship Id="rId7" Type="http://schemas.openxmlformats.org/officeDocument/2006/relationships/image" Target="../media/image12.wmf"/><Relationship Id="rId2" Type="http://schemas.openxmlformats.org/officeDocument/2006/relationships/tags" Target="../tags/tag5.xml"/><Relationship Id="rId1" Type="http://schemas.openxmlformats.org/officeDocument/2006/relationships/vmlDrawing" Target="../drawings/vmlDrawing3.vml"/><Relationship Id="rId6" Type="http://schemas.openxmlformats.org/officeDocument/2006/relationships/oleObject" Target="../embeddings/oleObject5.bin"/><Relationship Id="rId5" Type="http://schemas.openxmlformats.org/officeDocument/2006/relationships/slideLayout" Target="../slideLayouts/slideLayout2.xml"/><Relationship Id="rId10" Type="http://schemas.openxmlformats.org/officeDocument/2006/relationships/image" Target="../media/image8.png"/><Relationship Id="rId4" Type="http://schemas.openxmlformats.org/officeDocument/2006/relationships/audio" Target="../media/media7.m4a"/><Relationship Id="rId9" Type="http://schemas.openxmlformats.org/officeDocument/2006/relationships/image" Target="../media/image13.wmf"/></Relationships>
</file>

<file path=ppt/slides/_rels/slide8.xml.rels><?xml version="1.0" encoding="UTF-8" standalone="yes"?>
<Relationships xmlns="http://schemas.openxmlformats.org/package/2006/relationships"><Relationship Id="rId8" Type="http://schemas.openxmlformats.org/officeDocument/2006/relationships/oleObject" Target="../embeddings/oleObject8.bin"/><Relationship Id="rId3" Type="http://schemas.microsoft.com/office/2007/relationships/media" Target="../media/media8.m4a"/><Relationship Id="rId7" Type="http://schemas.openxmlformats.org/officeDocument/2006/relationships/image" Target="../media/image14.wmf"/><Relationship Id="rId12" Type="http://schemas.openxmlformats.org/officeDocument/2006/relationships/image" Target="../media/image8.png"/><Relationship Id="rId2" Type="http://schemas.openxmlformats.org/officeDocument/2006/relationships/tags" Target="../tags/tag6.xml"/><Relationship Id="rId1" Type="http://schemas.openxmlformats.org/officeDocument/2006/relationships/vmlDrawing" Target="../drawings/vmlDrawing4.vml"/><Relationship Id="rId6" Type="http://schemas.openxmlformats.org/officeDocument/2006/relationships/oleObject" Target="../embeddings/oleObject7.bin"/><Relationship Id="rId11" Type="http://schemas.openxmlformats.org/officeDocument/2006/relationships/image" Target="../media/image16.wmf"/><Relationship Id="rId5" Type="http://schemas.openxmlformats.org/officeDocument/2006/relationships/slideLayout" Target="../slideLayouts/slideLayout2.xml"/><Relationship Id="rId10" Type="http://schemas.openxmlformats.org/officeDocument/2006/relationships/oleObject" Target="../embeddings/oleObject9.bin"/><Relationship Id="rId4" Type="http://schemas.openxmlformats.org/officeDocument/2006/relationships/audio" Target="../media/media8.m4a"/><Relationship Id="rId9" Type="http://schemas.openxmlformats.org/officeDocument/2006/relationships/image" Target="../media/image15.wmf"/></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8 Linear maps and </a:t>
            </a:r>
            <a:r>
              <a:rPr lang="en-US"/>
              <a:t>linear operators</a:t>
            </a:r>
            <a:endParaRPr lang="en-CA" dirty="0"/>
          </a:p>
        </p:txBody>
      </p:sp>
      <p:sp>
        <p:nvSpPr>
          <p:cNvPr id="3" name="AutoShape 5" descr="File:L&amp;W Regt Badge.jp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sp>
        <p:nvSpPr>
          <p:cNvPr id="5" name="AutoShape 8" descr="https://army.ca/inf/linc.gif"/>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sp>
        <p:nvSpPr>
          <p:cNvPr id="6" name="AutoShape 10" descr="https://army.ca/inf/linc.gif"/>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pic>
        <p:nvPicPr>
          <p:cNvPr id="4" name="Audio 3">
            <a:hlinkClick r:id="" action="ppaction://media"/>
            <a:extLst>
              <a:ext uri="{FF2B5EF4-FFF2-40B4-BE49-F238E27FC236}">
                <a16:creationId xmlns:a16="http://schemas.microsoft.com/office/drawing/2014/main" id="{85CD8867-C0F3-4469-A6EB-8E96AFD09BA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656847970"/>
      </p:ext>
    </p:extLst>
  </p:cSld>
  <p:clrMapOvr>
    <a:masterClrMapping/>
  </p:clrMapOvr>
  <mc:AlternateContent xmlns:mc="http://schemas.openxmlformats.org/markup-compatibility/2006" xmlns:p14="http://schemas.microsoft.com/office/powerpoint/2010/main">
    <mc:Choice Requires="p14">
      <p:transition spd="slow" p14:dur="2000" advTm="11688"/>
    </mc:Choice>
    <mc:Fallback xmlns="">
      <p:transition spd="slow" advTm="116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References</a:t>
            </a:r>
          </a:p>
        </p:txBody>
      </p:sp>
      <p:sp>
        <p:nvSpPr>
          <p:cNvPr id="3" name="Content Placeholder 2"/>
          <p:cNvSpPr>
            <a:spLocks noGrp="1"/>
          </p:cNvSpPr>
          <p:nvPr>
            <p:ph idx="1"/>
          </p:nvPr>
        </p:nvSpPr>
        <p:spPr>
          <a:xfrm>
            <a:off x="457200" y="1600200"/>
            <a:ext cx="8686800" cy="4525963"/>
          </a:xfrm>
        </p:spPr>
        <p:txBody>
          <a:bodyPr>
            <a:normAutofit/>
          </a:bodyPr>
          <a:lstStyle/>
          <a:p>
            <a:pPr marL="0" indent="0">
              <a:buNone/>
            </a:pPr>
            <a:r>
              <a:rPr lang="en-US" dirty="0"/>
              <a:t>[1]	https://en.wikipedia.org/wiki/Map_(mathematics)</a:t>
            </a:r>
          </a:p>
          <a:p>
            <a:pPr marL="0" indent="0">
              <a:buNone/>
            </a:pPr>
            <a:r>
              <a:rPr lang="en-US" dirty="0"/>
              <a:t>[2]	https://en.wikipedia.org/wiki/Domain_of_a_function</a:t>
            </a:r>
          </a:p>
          <a:p>
            <a:pPr marL="0" indent="0">
              <a:buNone/>
            </a:pPr>
            <a:r>
              <a:rPr lang="en-US" dirty="0"/>
              <a:t>[3]	https://en.wikipedia.org/wiki/Codomain</a:t>
            </a:r>
          </a:p>
          <a:p>
            <a:pPr marL="0" indent="0">
              <a:buNone/>
            </a:pPr>
            <a:r>
              <a:rPr lang="en-US" dirty="0"/>
              <a:t>[4]	https://en.wikipedia.org/wiki/Image_(mathematics)</a:t>
            </a:r>
          </a:p>
        </p:txBody>
      </p:sp>
      <p:sp>
        <p:nvSpPr>
          <p:cNvPr id="4" name="Footer Placeholder 3"/>
          <p:cNvSpPr>
            <a:spLocks noGrp="1"/>
          </p:cNvSpPr>
          <p:nvPr>
            <p:ph type="ftr" sz="quarter" idx="11"/>
          </p:nvPr>
        </p:nvSpPr>
        <p:spPr/>
        <p:txBody>
          <a:bodyPr/>
          <a:lstStyle/>
          <a:p>
            <a:r>
              <a:rPr lang="en-US"/>
              <a:t>Linear maps and linear operators</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pPr/>
              <a:t>10</a:t>
            </a:fld>
            <a:endParaRPr lang="en-CA"/>
          </a:p>
        </p:txBody>
      </p:sp>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740462976"/>
      </p:ext>
    </p:extLst>
  </p:cSld>
  <p:clrMapOvr>
    <a:masterClrMapping/>
  </p:clrMapOvr>
  <mc:AlternateContent xmlns:mc="http://schemas.openxmlformats.org/markup-compatibility/2006" xmlns:p14="http://schemas.microsoft.com/office/powerpoint/2010/main">
    <mc:Choice Requires="p14">
      <p:transition spd="slow" p14:dur="2000" advTm="2462"/>
    </mc:Choice>
    <mc:Fallback xmlns="">
      <p:transition spd="slow" advTm="24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Acknowledgments</a:t>
            </a:r>
          </a:p>
        </p:txBody>
      </p:sp>
      <p:sp>
        <p:nvSpPr>
          <p:cNvPr id="3" name="Content Placeholder 2"/>
          <p:cNvSpPr>
            <a:spLocks noGrp="1"/>
          </p:cNvSpPr>
          <p:nvPr>
            <p:ph idx="1"/>
          </p:nvPr>
        </p:nvSpPr>
        <p:spPr/>
        <p:txBody>
          <a:bodyPr>
            <a:normAutofit/>
          </a:bodyPr>
          <a:lstStyle/>
          <a:p>
            <a:pPr marL="0" indent="0">
              <a:buNone/>
            </a:pPr>
            <a:r>
              <a:rPr lang="en-US" sz="1800" dirty="0"/>
              <a:t>None so far.</a:t>
            </a:r>
            <a:endParaRPr lang="en-CA" sz="1800" dirty="0"/>
          </a:p>
        </p:txBody>
      </p:sp>
      <p:sp>
        <p:nvSpPr>
          <p:cNvPr id="4" name="Footer Placeholder 3"/>
          <p:cNvSpPr>
            <a:spLocks noGrp="1"/>
          </p:cNvSpPr>
          <p:nvPr>
            <p:ph type="ftr" sz="quarter" idx="11"/>
          </p:nvPr>
        </p:nvSpPr>
        <p:spPr/>
        <p:txBody>
          <a:bodyPr/>
          <a:lstStyle/>
          <a:p>
            <a:r>
              <a:rPr lang="en-US"/>
              <a:t>Linear maps and linear operators</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pPr/>
              <a:t>11</a:t>
            </a:fld>
            <a:endParaRPr lang="en-CA"/>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886795597"/>
      </p:ext>
    </p:extLst>
  </p:cSld>
  <p:clrMapOvr>
    <a:masterClrMapping/>
  </p:clrMapOvr>
  <mc:AlternateContent xmlns:mc="http://schemas.openxmlformats.org/markup-compatibility/2006" xmlns:p14="http://schemas.microsoft.com/office/powerpoint/2010/main">
    <mc:Choice Requires="p14">
      <p:transition spd="slow" p14:dur="2000" advTm="1886"/>
    </mc:Choice>
    <mc:Fallback xmlns="">
      <p:transition spd="slow" advTm="18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Colophon </a:t>
            </a:r>
          </a:p>
        </p:txBody>
      </p:sp>
      <p:sp>
        <p:nvSpPr>
          <p:cNvPr id="3" name="Content Placeholder 2"/>
          <p:cNvSpPr>
            <a:spLocks noGrp="1"/>
          </p:cNvSpPr>
          <p:nvPr>
            <p:ph idx="1"/>
          </p:nvPr>
        </p:nvSpPr>
        <p:spPr/>
        <p:txBody>
          <a:bodyPr>
            <a:normAutofit/>
          </a:bodyPr>
          <a:lstStyle/>
          <a:p>
            <a:pPr marL="0" indent="0">
              <a:buNone/>
            </a:pPr>
            <a:r>
              <a:rPr lang="en-CA" sz="1800" dirty="0"/>
              <a:t>These slides were prepared using the Cambria typeface. Mathematical equations use </a:t>
            </a:r>
            <a:r>
              <a:rPr lang="en-CA" sz="1800" dirty="0">
                <a:latin typeface="Times New Roman" panose="02020603050405020304" pitchFamily="18" charset="0"/>
              </a:rPr>
              <a:t>Times New Roman</a:t>
            </a:r>
            <a:r>
              <a:rPr lang="en-CA" sz="1800" dirty="0"/>
              <a:t>, and source code is presented using </a:t>
            </a:r>
            <a:r>
              <a:rPr lang="en-CA" sz="1800" dirty="0">
                <a:latin typeface="Consolas" panose="020B0609020204030204" pitchFamily="49" charset="0"/>
                <a:cs typeface="Consolas" panose="020B0609020204030204" pitchFamily="49" charset="0"/>
              </a:rPr>
              <a:t>Consolas</a:t>
            </a:r>
            <a:r>
              <a:rPr lang="en-CA" sz="1800" dirty="0"/>
              <a:t>.  Mathematical equations are prepared in </a:t>
            </a:r>
            <a:r>
              <a:rPr lang="en-CA" sz="1800" dirty="0" err="1"/>
              <a:t>MathType</a:t>
            </a:r>
            <a:r>
              <a:rPr lang="en-CA" sz="1800" dirty="0"/>
              <a:t> by Design Science, Inc.</a:t>
            </a:r>
          </a:p>
          <a:p>
            <a:pPr marL="0" indent="0">
              <a:buNone/>
            </a:pPr>
            <a:r>
              <a:rPr lang="en-CA" sz="1800" dirty="0"/>
              <a:t>Examples may be formulated and checked using Maple by </a:t>
            </a:r>
            <a:r>
              <a:rPr lang="en-CA" sz="1800" dirty="0" err="1"/>
              <a:t>Maplesoft</a:t>
            </a:r>
            <a:r>
              <a:rPr lang="en-CA" sz="1800" dirty="0"/>
              <a:t>, Inc.</a:t>
            </a:r>
          </a:p>
          <a:p>
            <a:pPr marL="0" indent="0">
              <a:buNone/>
            </a:pPr>
            <a:endParaRPr lang="en-CA" sz="1050" dirty="0"/>
          </a:p>
          <a:p>
            <a:pPr marL="0" indent="0">
              <a:buNone/>
            </a:pPr>
            <a:r>
              <a:rPr lang="en-CA" sz="1800" dirty="0"/>
              <a:t>The photographs of flowers and a monarch butter appearing on the title slide and accenting the top of each other slide were taken at the Royal Botanical Gardens in October of 2017 by Douglas Wilhelm Harder. Please see</a:t>
            </a:r>
          </a:p>
          <a:p>
            <a:pPr marL="0" indent="0" algn="ctr">
              <a:buNone/>
            </a:pPr>
            <a:r>
              <a:rPr lang="en-CA" sz="1800" dirty="0"/>
              <a:t>https://www.rbg.ca/</a:t>
            </a:r>
          </a:p>
          <a:p>
            <a:pPr marL="0" indent="0">
              <a:buNone/>
            </a:pPr>
            <a:r>
              <a:rPr lang="en-CA" sz="1800" dirty="0"/>
              <a:t>for more information.</a:t>
            </a:r>
          </a:p>
        </p:txBody>
      </p:sp>
      <p:pic>
        <p:nvPicPr>
          <p:cNvPr id="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635897" y="4538542"/>
            <a:ext cx="3240360" cy="2163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4"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010400" y="3733800"/>
            <a:ext cx="1981200" cy="29678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5"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47773" y="4568054"/>
            <a:ext cx="3357428" cy="213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Footer Placeholder 4"/>
          <p:cNvSpPr>
            <a:spLocks noGrp="1"/>
          </p:cNvSpPr>
          <p:nvPr>
            <p:ph type="ftr" sz="quarter" idx="11"/>
          </p:nvPr>
        </p:nvSpPr>
        <p:spPr/>
        <p:txBody>
          <a:bodyPr/>
          <a:lstStyle/>
          <a:p>
            <a:r>
              <a:rPr lang="en-US"/>
              <a:t>Linear maps and linear operators</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pPr/>
              <a:t>12</a:t>
            </a:fld>
            <a:endParaRPr lang="en-CA"/>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131585356"/>
      </p:ext>
    </p:extLst>
  </p:cSld>
  <p:clrMapOvr>
    <a:masterClrMapping/>
  </p:clrMapOvr>
  <mc:AlternateContent xmlns:mc="http://schemas.openxmlformats.org/markup-compatibility/2006" xmlns:p14="http://schemas.microsoft.com/office/powerpoint/2010/main">
    <mc:Choice Requires="p14">
      <p:transition spd="slow" p14:dur="2000" advTm="1577"/>
    </mc:Choice>
    <mc:Fallback xmlns="">
      <p:transition spd="slow" advTm="15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Disclaimer</a:t>
            </a:r>
          </a:p>
        </p:txBody>
      </p:sp>
      <p:sp>
        <p:nvSpPr>
          <p:cNvPr id="3" name="Content Placeholder 2"/>
          <p:cNvSpPr>
            <a:spLocks noGrp="1"/>
          </p:cNvSpPr>
          <p:nvPr>
            <p:ph idx="1"/>
          </p:nvPr>
        </p:nvSpPr>
        <p:spPr/>
        <p:txBody>
          <a:bodyPr/>
          <a:lstStyle/>
          <a:p>
            <a:pPr marL="0" indent="0" algn="just">
              <a:buNone/>
            </a:pPr>
            <a:r>
              <a:rPr lang="en-CA" dirty="0"/>
              <a:t>These slides are provided for the </a:t>
            </a:r>
            <a:r>
              <a:rPr lang="en-CA" cap="small"/>
              <a:t>ne</a:t>
            </a:r>
            <a:r>
              <a:rPr lang="en-CA"/>
              <a:t> 112 </a:t>
            </a:r>
            <a:r>
              <a:rPr lang="en-CA" i="1" dirty="0"/>
              <a:t>Linear algebra for nanotechnology engineering</a:t>
            </a:r>
            <a:r>
              <a:rPr lang="en-CA" dirty="0"/>
              <a:t> course taught at the University of Waterloo. The material in it reflects the authors’ best judgment in light of the information available to them at the time of preparation. Any reliance on these course slides by any party for any other purpose are the responsibility of such parties. The authors accept no responsibility for damages, if any, suffered by any party as a result of decisions made or actions based on these course slides for any other purpose than that for which it was intended.</a:t>
            </a:r>
          </a:p>
          <a:p>
            <a:pPr marL="0" indent="0">
              <a:buNone/>
            </a:pPr>
            <a:endParaRPr lang="en-CA" dirty="0"/>
          </a:p>
        </p:txBody>
      </p:sp>
      <p:sp>
        <p:nvSpPr>
          <p:cNvPr id="4" name="Footer Placeholder 3"/>
          <p:cNvSpPr>
            <a:spLocks noGrp="1"/>
          </p:cNvSpPr>
          <p:nvPr>
            <p:ph type="ftr" sz="quarter" idx="11"/>
          </p:nvPr>
        </p:nvSpPr>
        <p:spPr/>
        <p:txBody>
          <a:bodyPr/>
          <a:lstStyle/>
          <a:p>
            <a:r>
              <a:rPr lang="en-US"/>
              <a:t>Linear maps and linear operators</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pPr/>
              <a:t>13</a:t>
            </a:fld>
            <a:endParaRPr lang="en-CA"/>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4272497073"/>
      </p:ext>
    </p:extLst>
  </p:cSld>
  <p:clrMapOvr>
    <a:masterClrMapping/>
  </p:clrMapOvr>
  <mc:AlternateContent xmlns:mc="http://schemas.openxmlformats.org/markup-compatibility/2006" xmlns:p14="http://schemas.microsoft.com/office/powerpoint/2010/main">
    <mc:Choice Requires="p14">
      <p:transition spd="slow" p14:dur="2000" advTm="2766"/>
    </mc:Choice>
    <mc:Fallback xmlns="">
      <p:transition spd="slow" advTm="27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Introduction</a:t>
            </a:r>
            <a:endParaRPr lang="en-CA" dirty="0"/>
          </a:p>
        </p:txBody>
      </p:sp>
      <p:sp>
        <p:nvSpPr>
          <p:cNvPr id="3" name="Content Placeholder 2"/>
          <p:cNvSpPr>
            <a:spLocks noGrp="1"/>
          </p:cNvSpPr>
          <p:nvPr>
            <p:ph idx="1"/>
          </p:nvPr>
        </p:nvSpPr>
        <p:spPr>
          <a:xfrm>
            <a:off x="457200" y="1600200"/>
            <a:ext cx="8382000" cy="4525963"/>
          </a:xfrm>
        </p:spPr>
        <p:txBody>
          <a:bodyPr/>
          <a:lstStyle/>
          <a:p>
            <a:r>
              <a:rPr lang="en-US" dirty="0"/>
              <a:t>In this topic, we will</a:t>
            </a:r>
          </a:p>
          <a:p>
            <a:pPr lvl="1"/>
            <a:r>
              <a:rPr lang="en-US" dirty="0"/>
              <a:t>Define maps and operators on vector spaces</a:t>
            </a:r>
          </a:p>
          <a:p>
            <a:pPr lvl="1"/>
            <a:r>
              <a:rPr lang="en-US" dirty="0"/>
              <a:t>Give some background</a:t>
            </a:r>
          </a:p>
          <a:p>
            <a:pPr lvl="1"/>
            <a:r>
              <a:rPr lang="en-US" dirty="0"/>
              <a:t>Define the image and range of maps</a:t>
            </a:r>
          </a:p>
          <a:p>
            <a:pPr lvl="1"/>
            <a:r>
              <a:rPr lang="en-US" dirty="0">
                <a:latin typeface="Times New Roman" panose="02020603050405020304" pitchFamily="18" charset="0"/>
              </a:rPr>
              <a:t>Give some examples</a:t>
            </a:r>
          </a:p>
        </p:txBody>
      </p:sp>
      <p:sp>
        <p:nvSpPr>
          <p:cNvPr id="4" name="Footer Placeholder 3"/>
          <p:cNvSpPr>
            <a:spLocks noGrp="1"/>
          </p:cNvSpPr>
          <p:nvPr>
            <p:ph type="ftr" sz="quarter" idx="11"/>
          </p:nvPr>
        </p:nvSpPr>
        <p:spPr/>
        <p:txBody>
          <a:bodyPr/>
          <a:lstStyle/>
          <a:p>
            <a:r>
              <a:rPr lang="en-US"/>
              <a:t>Linear maps and linear operators</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pPr/>
              <a:t>2</a:t>
            </a:fld>
            <a:endParaRPr lang="en-CA"/>
          </a:p>
        </p:txBody>
      </p:sp>
      <p:pic>
        <p:nvPicPr>
          <p:cNvPr id="5" name="Audio 4">
            <a:hlinkClick r:id="" action="ppaction://media"/>
            <a:extLst>
              <a:ext uri="{FF2B5EF4-FFF2-40B4-BE49-F238E27FC236}">
                <a16:creationId xmlns:a16="http://schemas.microsoft.com/office/drawing/2014/main" id="{FA22F4C2-BD4D-41C0-A3D7-232093F3A4D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835283541"/>
      </p:ext>
    </p:extLst>
  </p:cSld>
  <p:clrMapOvr>
    <a:masterClrMapping/>
  </p:clrMapOvr>
  <mc:AlternateContent xmlns:mc="http://schemas.openxmlformats.org/markup-compatibility/2006" xmlns:p14="http://schemas.microsoft.com/office/powerpoint/2010/main">
    <mc:Choice Requires="p14">
      <p:transition spd="slow" p14:dur="2000" advTm="19350"/>
    </mc:Choice>
    <mc:Fallback xmlns="">
      <p:transition spd="slow" advTm="193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Background</a:t>
            </a:r>
            <a:endParaRPr lang="en-CA" dirty="0"/>
          </a:p>
        </p:txBody>
      </p:sp>
      <p:sp>
        <p:nvSpPr>
          <p:cNvPr id="3" name="Content Placeholder 2"/>
          <p:cNvSpPr>
            <a:spLocks noGrp="1"/>
          </p:cNvSpPr>
          <p:nvPr>
            <p:ph idx="1"/>
          </p:nvPr>
        </p:nvSpPr>
        <p:spPr/>
        <p:txBody>
          <a:bodyPr/>
          <a:lstStyle/>
          <a:p>
            <a:r>
              <a:rPr lang="en-US" dirty="0"/>
              <a:t>In engineering, any signal,</a:t>
            </a:r>
            <a:br>
              <a:rPr lang="en-US" dirty="0"/>
            </a:br>
            <a:r>
              <a:rPr lang="en-US" dirty="0"/>
              <a:t>	be it continuous-time or discrete-time,</a:t>
            </a:r>
            <a:br>
              <a:rPr lang="en-US" dirty="0"/>
            </a:br>
            <a:r>
              <a:rPr lang="en-US" dirty="0"/>
              <a:t>may be represented as a vector</a:t>
            </a:r>
          </a:p>
          <a:p>
            <a:pPr lvl="1"/>
            <a:r>
              <a:rPr lang="en-US" dirty="0"/>
              <a:t>Voltages</a:t>
            </a:r>
          </a:p>
          <a:p>
            <a:pPr lvl="1"/>
            <a:r>
              <a:rPr lang="en-US" dirty="0"/>
              <a:t>Sound</a:t>
            </a:r>
          </a:p>
          <a:p>
            <a:pPr lvl="1"/>
            <a:r>
              <a:rPr lang="en-US" dirty="0"/>
              <a:t>Temperatures</a:t>
            </a:r>
          </a:p>
          <a:p>
            <a:pPr lvl="1"/>
            <a:r>
              <a:rPr lang="en-US" dirty="0"/>
              <a:t>Concentrations of chemicals</a:t>
            </a:r>
          </a:p>
          <a:p>
            <a:pPr lvl="1"/>
            <a:r>
              <a:rPr lang="en-US" dirty="0"/>
              <a:t>Global positioning system coordinates</a:t>
            </a:r>
          </a:p>
          <a:p>
            <a:r>
              <a:rPr lang="en-US" dirty="0"/>
              <a:t>Engineers must extract information from such signals</a:t>
            </a:r>
          </a:p>
        </p:txBody>
      </p:sp>
      <p:sp>
        <p:nvSpPr>
          <p:cNvPr id="4" name="Footer Placeholder 3"/>
          <p:cNvSpPr>
            <a:spLocks noGrp="1"/>
          </p:cNvSpPr>
          <p:nvPr>
            <p:ph type="ftr" sz="quarter" idx="11"/>
          </p:nvPr>
        </p:nvSpPr>
        <p:spPr/>
        <p:txBody>
          <a:bodyPr/>
          <a:lstStyle/>
          <a:p>
            <a:r>
              <a:rPr lang="en-US"/>
              <a:t>Linear maps and linear operators</a:t>
            </a:r>
            <a:endParaRPr lang="en-CA"/>
          </a:p>
        </p:txBody>
      </p:sp>
      <p:sp>
        <p:nvSpPr>
          <p:cNvPr id="5" name="Slide Number Placeholder 4"/>
          <p:cNvSpPr>
            <a:spLocks noGrp="1"/>
          </p:cNvSpPr>
          <p:nvPr>
            <p:ph type="sldNum" sz="quarter" idx="12"/>
          </p:nvPr>
        </p:nvSpPr>
        <p:spPr/>
        <p:txBody>
          <a:bodyPr/>
          <a:lstStyle/>
          <a:p>
            <a:fld id="{42EF6DC8-DA9C-4533-8A40-BB00A2545AF8}" type="slidenum">
              <a:rPr lang="en-CA" smtClean="0"/>
              <a:pPr/>
              <a:t>3</a:t>
            </a:fld>
            <a:endParaRPr lang="en-CA"/>
          </a:p>
        </p:txBody>
      </p:sp>
      <p:sp>
        <p:nvSpPr>
          <p:cNvPr id="6" name="AutoShape 2" descr="https://upload.wikimedia.org/wikipedia/commons/3/32/Map_Battle_of_the_Nile_1798-en.pn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graphicFrame>
        <p:nvGraphicFramePr>
          <p:cNvPr id="8" name="Object 7">
            <a:extLst>
              <a:ext uri="{FF2B5EF4-FFF2-40B4-BE49-F238E27FC236}">
                <a16:creationId xmlns:a16="http://schemas.microsoft.com/office/drawing/2014/main" id="{7CD88430-C913-4EFA-899F-98101522DA75}"/>
              </a:ext>
            </a:extLst>
          </p:cNvPr>
          <p:cNvGraphicFramePr>
            <a:graphicFrameLocks noChangeAspect="1"/>
          </p:cNvGraphicFramePr>
          <p:nvPr>
            <p:extLst>
              <p:ext uri="{D42A27DB-BD31-4B8C-83A1-F6EECF244321}">
                <p14:modId xmlns:p14="http://schemas.microsoft.com/office/powerpoint/2010/main" val="3608740161"/>
              </p:ext>
            </p:extLst>
          </p:nvPr>
        </p:nvGraphicFramePr>
        <p:xfrm>
          <a:off x="3164823" y="5286352"/>
          <a:ext cx="420688" cy="414338"/>
        </p:xfrm>
        <a:graphic>
          <a:graphicData uri="http://schemas.openxmlformats.org/presentationml/2006/ole">
            <mc:AlternateContent xmlns:mc="http://schemas.openxmlformats.org/markup-compatibility/2006">
              <mc:Choice xmlns:v="urn:schemas-microsoft-com:vml" Requires="v">
                <p:oleObj spid="_x0000_s459815" name="Equation" r:id="rId6" imgW="177480" imgH="190440" progId="Equation.DSMT4">
                  <p:embed/>
                </p:oleObj>
              </mc:Choice>
              <mc:Fallback>
                <p:oleObj name="Equation" r:id="rId6" imgW="177480" imgH="190440" progId="Equation.DSMT4">
                  <p:embed/>
                  <p:pic>
                    <p:nvPicPr>
                      <p:cNvPr id="7" name="Object 6"/>
                      <p:cNvPicPr>
                        <a:picLocks noChangeAspect="1" noChangeArrowheads="1"/>
                      </p:cNvPicPr>
                      <p:nvPr/>
                    </p:nvPicPr>
                    <p:blipFill>
                      <a:blip r:embed="rId7"/>
                      <a:srcRect/>
                      <a:stretch>
                        <a:fillRect/>
                      </a:stretch>
                    </p:blipFill>
                    <p:spPr bwMode="auto">
                      <a:xfrm>
                        <a:off x="3164823" y="5286352"/>
                        <a:ext cx="420688" cy="414338"/>
                      </a:xfrm>
                      <a:prstGeom prst="rect">
                        <a:avLst/>
                      </a:prstGeom>
                      <a:noFill/>
                      <a:ln>
                        <a:noFill/>
                      </a:ln>
                    </p:spPr>
                  </p:pic>
                </p:oleObj>
              </mc:Fallback>
            </mc:AlternateContent>
          </a:graphicData>
        </a:graphic>
      </p:graphicFrame>
      <p:sp>
        <p:nvSpPr>
          <p:cNvPr id="7" name="Rectangle 6">
            <a:extLst>
              <a:ext uri="{FF2B5EF4-FFF2-40B4-BE49-F238E27FC236}">
                <a16:creationId xmlns:a16="http://schemas.microsoft.com/office/drawing/2014/main" id="{A8C01E2E-3022-4D0C-8E00-CE308249877D}"/>
              </a:ext>
            </a:extLst>
          </p:cNvPr>
          <p:cNvSpPr/>
          <p:nvPr/>
        </p:nvSpPr>
        <p:spPr>
          <a:xfrm>
            <a:off x="4328166" y="5209337"/>
            <a:ext cx="511175" cy="508771"/>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0" name="Object 9">
            <a:extLst>
              <a:ext uri="{FF2B5EF4-FFF2-40B4-BE49-F238E27FC236}">
                <a16:creationId xmlns:a16="http://schemas.microsoft.com/office/drawing/2014/main" id="{4EE01955-CF47-4B26-AF65-AF4C45E16B80}"/>
              </a:ext>
            </a:extLst>
          </p:cNvPr>
          <p:cNvGraphicFramePr>
            <a:graphicFrameLocks noChangeAspect="1"/>
          </p:cNvGraphicFramePr>
          <p:nvPr>
            <p:extLst>
              <p:ext uri="{D42A27DB-BD31-4B8C-83A1-F6EECF244321}">
                <p14:modId xmlns:p14="http://schemas.microsoft.com/office/powerpoint/2010/main" val="3902144130"/>
              </p:ext>
            </p:extLst>
          </p:nvPr>
        </p:nvGraphicFramePr>
        <p:xfrm>
          <a:off x="4328166" y="5191919"/>
          <a:ext cx="511175" cy="498475"/>
        </p:xfrm>
        <a:graphic>
          <a:graphicData uri="http://schemas.openxmlformats.org/presentationml/2006/ole">
            <mc:AlternateContent xmlns:mc="http://schemas.openxmlformats.org/markup-compatibility/2006">
              <mc:Choice xmlns:v="urn:schemas-microsoft-com:vml" Requires="v">
                <p:oleObj spid="_x0000_s459816" name="Equation" r:id="rId8" imgW="215640" imgH="228600" progId="Equation.DSMT4">
                  <p:embed/>
                </p:oleObj>
              </mc:Choice>
              <mc:Fallback>
                <p:oleObj name="Equation" r:id="rId8" imgW="215640" imgH="228600" progId="Equation.DSMT4">
                  <p:embed/>
                  <p:pic>
                    <p:nvPicPr>
                      <p:cNvPr id="8" name="Object 7">
                        <a:extLst>
                          <a:ext uri="{FF2B5EF4-FFF2-40B4-BE49-F238E27FC236}">
                            <a16:creationId xmlns:a16="http://schemas.microsoft.com/office/drawing/2014/main" id="{7CD88430-C913-4EFA-899F-98101522DA75}"/>
                          </a:ext>
                        </a:extLst>
                      </p:cNvPr>
                      <p:cNvPicPr>
                        <a:picLocks noChangeAspect="1" noChangeArrowheads="1"/>
                      </p:cNvPicPr>
                      <p:nvPr/>
                    </p:nvPicPr>
                    <p:blipFill>
                      <a:blip r:embed="rId9"/>
                      <a:srcRect/>
                      <a:stretch>
                        <a:fillRect/>
                      </a:stretch>
                    </p:blipFill>
                    <p:spPr bwMode="auto">
                      <a:xfrm>
                        <a:off x="4328166" y="5191919"/>
                        <a:ext cx="511175" cy="498475"/>
                      </a:xfrm>
                      <a:prstGeom prst="rect">
                        <a:avLst/>
                      </a:prstGeom>
                      <a:noFill/>
                      <a:ln>
                        <a:noFill/>
                      </a:ln>
                    </p:spPr>
                  </p:pic>
                </p:oleObj>
              </mc:Fallback>
            </mc:AlternateContent>
          </a:graphicData>
        </a:graphic>
      </p:graphicFrame>
      <p:cxnSp>
        <p:nvCxnSpPr>
          <p:cNvPr id="11" name="Straight Arrow Connector 10">
            <a:extLst>
              <a:ext uri="{FF2B5EF4-FFF2-40B4-BE49-F238E27FC236}">
                <a16:creationId xmlns:a16="http://schemas.microsoft.com/office/drawing/2014/main" id="{E88AB69C-80CA-42A9-94E8-7BE9F8AE6F23}"/>
              </a:ext>
            </a:extLst>
          </p:cNvPr>
          <p:cNvCxnSpPr>
            <a:cxnSpLocks/>
            <a:endCxn id="7" idx="1"/>
          </p:cNvCxnSpPr>
          <p:nvPr/>
        </p:nvCxnSpPr>
        <p:spPr>
          <a:xfrm>
            <a:off x="3585511" y="5463723"/>
            <a:ext cx="742655" cy="0"/>
          </a:xfrm>
          <a:prstGeom prst="straightConnector1">
            <a:avLst/>
          </a:prstGeom>
          <a:ln w="28575">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88F87EBA-0E4B-4B86-93E8-6685BE95BC79}"/>
              </a:ext>
            </a:extLst>
          </p:cNvPr>
          <p:cNvCxnSpPr>
            <a:cxnSpLocks/>
          </p:cNvCxnSpPr>
          <p:nvPr/>
        </p:nvCxnSpPr>
        <p:spPr>
          <a:xfrm>
            <a:off x="4839341" y="5463723"/>
            <a:ext cx="742655" cy="0"/>
          </a:xfrm>
          <a:prstGeom prst="straightConnector1">
            <a:avLst/>
          </a:prstGeom>
          <a:ln w="28575">
            <a:solidFill>
              <a:schemeClr val="bg1"/>
            </a:solidFill>
            <a:tailEnd type="triangle"/>
          </a:ln>
        </p:spPr>
        <p:style>
          <a:lnRef idx="1">
            <a:schemeClr val="accent1"/>
          </a:lnRef>
          <a:fillRef idx="0">
            <a:schemeClr val="accent1"/>
          </a:fillRef>
          <a:effectRef idx="0">
            <a:schemeClr val="accent1"/>
          </a:effectRef>
          <a:fontRef idx="minor">
            <a:schemeClr val="tx1"/>
          </a:fontRef>
        </p:style>
      </p:cxnSp>
      <p:graphicFrame>
        <p:nvGraphicFramePr>
          <p:cNvPr id="21" name="Object 20">
            <a:extLst>
              <a:ext uri="{FF2B5EF4-FFF2-40B4-BE49-F238E27FC236}">
                <a16:creationId xmlns:a16="http://schemas.microsoft.com/office/drawing/2014/main" id="{A92DBEB7-0389-469F-AF0D-FBEC7914A8C5}"/>
              </a:ext>
            </a:extLst>
          </p:cNvPr>
          <p:cNvGraphicFramePr>
            <a:graphicFrameLocks noChangeAspect="1"/>
          </p:cNvGraphicFramePr>
          <p:nvPr>
            <p:extLst>
              <p:ext uri="{D42A27DB-BD31-4B8C-83A1-F6EECF244321}">
                <p14:modId xmlns:p14="http://schemas.microsoft.com/office/powerpoint/2010/main" val="1639720643"/>
              </p:ext>
            </p:extLst>
          </p:nvPr>
        </p:nvGraphicFramePr>
        <p:xfrm>
          <a:off x="5738557" y="5256553"/>
          <a:ext cx="420688" cy="414338"/>
        </p:xfrm>
        <a:graphic>
          <a:graphicData uri="http://schemas.openxmlformats.org/presentationml/2006/ole">
            <mc:AlternateContent xmlns:mc="http://schemas.openxmlformats.org/markup-compatibility/2006">
              <mc:Choice xmlns:v="urn:schemas-microsoft-com:vml" Requires="v">
                <p:oleObj spid="_x0000_s459817" name="Equation" r:id="rId10" imgW="177480" imgH="190440" progId="Equation.DSMT4">
                  <p:embed/>
                </p:oleObj>
              </mc:Choice>
              <mc:Fallback>
                <p:oleObj name="Equation" r:id="rId10" imgW="177480" imgH="190440" progId="Equation.DSMT4">
                  <p:embed/>
                  <p:pic>
                    <p:nvPicPr>
                      <p:cNvPr id="8" name="Object 7">
                        <a:extLst>
                          <a:ext uri="{FF2B5EF4-FFF2-40B4-BE49-F238E27FC236}">
                            <a16:creationId xmlns:a16="http://schemas.microsoft.com/office/drawing/2014/main" id="{7CD88430-C913-4EFA-899F-98101522DA75}"/>
                          </a:ext>
                        </a:extLst>
                      </p:cNvPr>
                      <p:cNvPicPr>
                        <a:picLocks noChangeAspect="1" noChangeArrowheads="1"/>
                      </p:cNvPicPr>
                      <p:nvPr/>
                    </p:nvPicPr>
                    <p:blipFill>
                      <a:blip r:embed="rId11"/>
                      <a:srcRect/>
                      <a:stretch>
                        <a:fillRect/>
                      </a:stretch>
                    </p:blipFill>
                    <p:spPr bwMode="auto">
                      <a:xfrm>
                        <a:off x="5738557" y="5256553"/>
                        <a:ext cx="420688" cy="414338"/>
                      </a:xfrm>
                      <a:prstGeom prst="rect">
                        <a:avLst/>
                      </a:prstGeom>
                      <a:noFill/>
                      <a:ln>
                        <a:noFill/>
                      </a:ln>
                    </p:spPr>
                  </p:pic>
                </p:oleObj>
              </mc:Fallback>
            </mc:AlternateContent>
          </a:graphicData>
        </a:graphic>
      </p:graphicFrame>
      <p:sp>
        <p:nvSpPr>
          <p:cNvPr id="23" name="TextBox 22">
            <a:extLst>
              <a:ext uri="{FF2B5EF4-FFF2-40B4-BE49-F238E27FC236}">
                <a16:creationId xmlns:a16="http://schemas.microsoft.com/office/drawing/2014/main" id="{99A50473-44D9-4ABB-BFE4-6C1F141B4389}"/>
              </a:ext>
            </a:extLst>
          </p:cNvPr>
          <p:cNvSpPr txBox="1"/>
          <p:nvPr/>
        </p:nvSpPr>
        <p:spPr>
          <a:xfrm>
            <a:off x="5462310" y="5690394"/>
            <a:ext cx="973182" cy="369332"/>
          </a:xfrm>
          <a:prstGeom prst="rect">
            <a:avLst/>
          </a:prstGeom>
          <a:noFill/>
        </p:spPr>
        <p:txBody>
          <a:bodyPr wrap="square">
            <a:spAutoFit/>
          </a:bodyPr>
          <a:lstStyle/>
          <a:p>
            <a:pPr algn="ctr"/>
            <a:r>
              <a:rPr lang="en-US" dirty="0">
                <a:solidFill>
                  <a:schemeClr val="bg1"/>
                </a:solidFill>
                <a:latin typeface="Cambria" panose="02040503050406030204" pitchFamily="18" charset="0"/>
                <a:ea typeface="Cambria" panose="02040503050406030204" pitchFamily="18" charset="0"/>
              </a:rPr>
              <a:t>output</a:t>
            </a:r>
          </a:p>
        </p:txBody>
      </p:sp>
      <p:sp>
        <p:nvSpPr>
          <p:cNvPr id="24" name="TextBox 23">
            <a:extLst>
              <a:ext uri="{FF2B5EF4-FFF2-40B4-BE49-F238E27FC236}">
                <a16:creationId xmlns:a16="http://schemas.microsoft.com/office/drawing/2014/main" id="{140D8EC9-D414-4F0D-A86D-9101A7473BD5}"/>
              </a:ext>
            </a:extLst>
          </p:cNvPr>
          <p:cNvSpPr txBox="1"/>
          <p:nvPr/>
        </p:nvSpPr>
        <p:spPr>
          <a:xfrm>
            <a:off x="2920647" y="5692481"/>
            <a:ext cx="876297" cy="369332"/>
          </a:xfrm>
          <a:prstGeom prst="rect">
            <a:avLst/>
          </a:prstGeom>
          <a:noFill/>
        </p:spPr>
        <p:txBody>
          <a:bodyPr wrap="square">
            <a:spAutoFit/>
          </a:bodyPr>
          <a:lstStyle/>
          <a:p>
            <a:pPr algn="ctr"/>
            <a:r>
              <a:rPr lang="en-US" dirty="0">
                <a:solidFill>
                  <a:schemeClr val="bg1"/>
                </a:solidFill>
                <a:latin typeface="Cambria" panose="02040503050406030204" pitchFamily="18" charset="0"/>
                <a:ea typeface="Cambria" panose="02040503050406030204" pitchFamily="18" charset="0"/>
              </a:rPr>
              <a:t>input</a:t>
            </a:r>
          </a:p>
        </p:txBody>
      </p:sp>
      <p:pic>
        <p:nvPicPr>
          <p:cNvPr id="25" name="Audio 24">
            <a:hlinkClick r:id="" action="ppaction://media"/>
            <a:extLst>
              <a:ext uri="{FF2B5EF4-FFF2-40B4-BE49-F238E27FC236}">
                <a16:creationId xmlns:a16="http://schemas.microsoft.com/office/drawing/2014/main" id="{242C43A8-2FB5-46FE-9AE8-26F7E669F643}"/>
              </a:ext>
            </a:extLst>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1675085397"/>
      </p:ext>
    </p:extLst>
  </p:cSld>
  <p:clrMapOvr>
    <a:masterClrMapping/>
  </p:clrMapOvr>
  <mc:AlternateContent xmlns:mc="http://schemas.openxmlformats.org/markup-compatibility/2006" xmlns:p14="http://schemas.microsoft.com/office/powerpoint/2010/main">
    <mc:Choice Requires="p14">
      <p:transition spd="slow" p14:dur="2000" advTm="58543"/>
    </mc:Choice>
    <mc:Fallback xmlns="">
      <p:transition spd="slow" advTm="585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4"/>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7"/>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0"/>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1"/>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20"/>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21"/>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5" fill="hold" display="0">
                  <p:stCondLst>
                    <p:cond delay="indefinite"/>
                  </p:stCondLst>
                  <p:endCondLst>
                    <p:cond evt="onStopAudio" delay="0">
                      <p:tgtEl>
                        <p:sldTgt/>
                      </p:tgtEl>
                    </p:cond>
                  </p:endCondLst>
                </p:cTn>
                <p:tgtEl>
                  <p:spTgt spid="25"/>
                </p:tgtEl>
              </p:cMediaNode>
            </p:audio>
          </p:childTnLst>
        </p:cTn>
      </p:par>
    </p:tnLst>
    <p:bldLst>
      <p:bldP spid="7" grpId="0" animBg="1"/>
      <p:bldP spid="23" grpId="0"/>
      <p:bldP spid="2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Background</a:t>
            </a:r>
            <a:endParaRPr lang="en-CA" dirty="0"/>
          </a:p>
        </p:txBody>
      </p:sp>
      <p:sp>
        <p:nvSpPr>
          <p:cNvPr id="3" name="Content Placeholder 2"/>
          <p:cNvSpPr>
            <a:spLocks noGrp="1"/>
          </p:cNvSpPr>
          <p:nvPr>
            <p:ph idx="1"/>
          </p:nvPr>
        </p:nvSpPr>
        <p:spPr/>
        <p:txBody>
          <a:bodyPr/>
          <a:lstStyle/>
          <a:p>
            <a:r>
              <a:rPr lang="en-US" dirty="0"/>
              <a:t>We may be calculating, for example:</a:t>
            </a:r>
          </a:p>
          <a:p>
            <a:pPr lvl="1"/>
            <a:r>
              <a:rPr lang="en-US" dirty="0"/>
              <a:t>Average values of a signal or vector</a:t>
            </a:r>
          </a:p>
          <a:p>
            <a:pPr lvl="1"/>
            <a:r>
              <a:rPr lang="en-US" dirty="0"/>
              <a:t>Reducing noise within a signal</a:t>
            </a:r>
          </a:p>
          <a:p>
            <a:pPr lvl="1"/>
            <a:r>
              <a:rPr lang="en-US" dirty="0"/>
              <a:t>Increasing the resolution</a:t>
            </a:r>
          </a:p>
          <a:p>
            <a:pPr lvl="2"/>
            <a:r>
              <a:rPr lang="en-US" dirty="0"/>
              <a:t>Displaying an analog TV signal on a 4K screen</a:t>
            </a:r>
          </a:p>
          <a:p>
            <a:pPr lvl="1"/>
            <a:endParaRPr lang="en-US" dirty="0"/>
          </a:p>
          <a:p>
            <a:r>
              <a:rPr lang="en-US" dirty="0"/>
              <a:t>In all cases, the output is another vector</a:t>
            </a:r>
          </a:p>
          <a:p>
            <a:pPr lvl="1"/>
            <a:r>
              <a:rPr lang="en-US" dirty="0"/>
              <a:t>In the first, the output is </a:t>
            </a:r>
            <a:r>
              <a:rPr lang="en-US" b="1" dirty="0"/>
              <a:t>R</a:t>
            </a:r>
            <a:r>
              <a:rPr lang="en-US" baseline="30000" dirty="0"/>
              <a:t>1</a:t>
            </a:r>
            <a:endParaRPr lang="en-US" dirty="0"/>
          </a:p>
          <a:p>
            <a:pPr lvl="1"/>
            <a:r>
              <a:rPr lang="en-US" dirty="0"/>
              <a:t>In the second, it is the same vector space</a:t>
            </a:r>
          </a:p>
          <a:p>
            <a:pPr lvl="1"/>
            <a:r>
              <a:rPr lang="en-US" dirty="0"/>
              <a:t>In the third, it is a higher-dimensional vector space</a:t>
            </a:r>
          </a:p>
        </p:txBody>
      </p:sp>
      <p:sp>
        <p:nvSpPr>
          <p:cNvPr id="4" name="Footer Placeholder 3"/>
          <p:cNvSpPr>
            <a:spLocks noGrp="1"/>
          </p:cNvSpPr>
          <p:nvPr>
            <p:ph type="ftr" sz="quarter" idx="11"/>
          </p:nvPr>
        </p:nvSpPr>
        <p:spPr/>
        <p:txBody>
          <a:bodyPr/>
          <a:lstStyle/>
          <a:p>
            <a:r>
              <a:rPr lang="en-US"/>
              <a:t>Linear maps and linear operators</a:t>
            </a:r>
            <a:endParaRPr lang="en-CA"/>
          </a:p>
        </p:txBody>
      </p:sp>
      <p:sp>
        <p:nvSpPr>
          <p:cNvPr id="5" name="Slide Number Placeholder 4"/>
          <p:cNvSpPr>
            <a:spLocks noGrp="1"/>
          </p:cNvSpPr>
          <p:nvPr>
            <p:ph type="sldNum" sz="quarter" idx="12"/>
          </p:nvPr>
        </p:nvSpPr>
        <p:spPr/>
        <p:txBody>
          <a:bodyPr/>
          <a:lstStyle/>
          <a:p>
            <a:fld id="{42EF6DC8-DA9C-4533-8A40-BB00A2545AF8}" type="slidenum">
              <a:rPr lang="en-CA" smtClean="0"/>
              <a:pPr/>
              <a:t>4</a:t>
            </a:fld>
            <a:endParaRPr lang="en-CA"/>
          </a:p>
        </p:txBody>
      </p:sp>
      <p:sp>
        <p:nvSpPr>
          <p:cNvPr id="6" name="AutoShape 2" descr="https://upload.wikimedia.org/wikipedia/commons/3/32/Map_Battle_of_the_Nile_1798-en.pn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pic>
        <p:nvPicPr>
          <p:cNvPr id="7" name="Audio 6">
            <a:hlinkClick r:id="" action="ppaction://media"/>
            <a:extLst>
              <a:ext uri="{FF2B5EF4-FFF2-40B4-BE49-F238E27FC236}">
                <a16:creationId xmlns:a16="http://schemas.microsoft.com/office/drawing/2014/main" id="{C426F31D-FC9F-4924-B5AA-D0CCAA9E47A3}"/>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109257145"/>
      </p:ext>
    </p:extLst>
  </p:cSld>
  <p:clrMapOvr>
    <a:masterClrMapping/>
  </p:clrMapOvr>
  <mc:AlternateContent xmlns:mc="http://schemas.openxmlformats.org/markup-compatibility/2006" xmlns:p14="http://schemas.microsoft.com/office/powerpoint/2010/main">
    <mc:Choice Requires="p14">
      <p:transition spd="slow" p14:dur="2000" advTm="69966"/>
    </mc:Choice>
    <mc:Fallback xmlns="">
      <p:transition spd="slow" advTm="699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7" fill="hold" display="0">
                  <p:stCondLst>
                    <p:cond delay="indefinite"/>
                  </p:stCondLst>
                  <p:endCondLst>
                    <p:cond evt="onStopAudio" delay="0">
                      <p:tgtEl>
                        <p:sldTgt/>
                      </p:tgtEl>
                    </p:cond>
                  </p:endCondLst>
                </p:cTn>
                <p:tgtEl>
                  <p:spTgt spid="7"/>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Maps between vector spaces</a:t>
            </a:r>
            <a:endParaRPr lang="en-CA" dirty="0"/>
          </a:p>
        </p:txBody>
      </p:sp>
      <p:sp>
        <p:nvSpPr>
          <p:cNvPr id="3" name="Content Placeholder 2"/>
          <p:cNvSpPr>
            <a:spLocks noGrp="1"/>
          </p:cNvSpPr>
          <p:nvPr>
            <p:ph idx="1"/>
          </p:nvPr>
        </p:nvSpPr>
        <p:spPr/>
        <p:txBody>
          <a:bodyPr/>
          <a:lstStyle/>
          <a:p>
            <a:r>
              <a:rPr lang="en-US" dirty="0"/>
              <a:t>Given two vector spaces </a:t>
            </a:r>
            <a:r>
              <a:rPr lang="en-US" sz="2400" b="1" dirty="0">
                <a:latin typeface="Edwardian Script ITC" panose="030303020407070D0804" pitchFamily="66" charset="0"/>
              </a:rPr>
              <a:t>U</a:t>
            </a:r>
            <a:r>
              <a:rPr lang="en-US" dirty="0"/>
              <a:t>  and </a:t>
            </a:r>
            <a:r>
              <a:rPr lang="en-US" sz="2000" b="1" dirty="0">
                <a:latin typeface="Edwardian Script ITC" panose="030303020407070D0804" pitchFamily="66" charset="0"/>
              </a:rPr>
              <a:t>V </a:t>
            </a:r>
            <a:r>
              <a:rPr lang="en-US" dirty="0"/>
              <a:t>,</a:t>
            </a:r>
            <a:br>
              <a:rPr lang="en-US" dirty="0"/>
            </a:br>
            <a:r>
              <a:rPr lang="en-US" dirty="0"/>
              <a:t>	a map </a:t>
            </a:r>
            <a:r>
              <a:rPr lang="en-US" i="1" dirty="0">
                <a:latin typeface="Times New Roman" panose="02020603050405020304" pitchFamily="18" charset="0"/>
              </a:rPr>
              <a:t>A</a:t>
            </a:r>
            <a:r>
              <a:rPr lang="en-US" dirty="0"/>
              <a:t> is a function that takes a vector in one vector space 	and </a:t>
            </a:r>
            <a:r>
              <a:rPr lang="en-US" i="1" dirty="0"/>
              <a:t>maps</a:t>
            </a:r>
            <a:r>
              <a:rPr lang="en-US" dirty="0"/>
              <a:t> it to a vector in another vector space</a:t>
            </a:r>
          </a:p>
          <a:p>
            <a:endParaRPr lang="en-US" i="1" dirty="0"/>
          </a:p>
          <a:p>
            <a:endParaRPr lang="en-US" i="1" dirty="0"/>
          </a:p>
          <a:p>
            <a:r>
              <a:rPr lang="en-US" dirty="0"/>
              <a:t>We will write this as </a:t>
            </a:r>
            <a:r>
              <a:rPr lang="en-US" i="1" dirty="0">
                <a:latin typeface="Times New Roman" panose="02020603050405020304" pitchFamily="18" charset="0"/>
              </a:rPr>
              <a:t>A</a:t>
            </a:r>
            <a:r>
              <a:rPr lang="en-US" dirty="0">
                <a:latin typeface="Times New Roman" panose="02020603050405020304" pitchFamily="18" charset="0"/>
              </a:rPr>
              <a:t>:</a:t>
            </a:r>
            <a:r>
              <a:rPr lang="en-US" b="1" dirty="0">
                <a:latin typeface="Edwardian Script ITC" panose="030303020407070D0804" pitchFamily="66" charset="0"/>
              </a:rPr>
              <a:t>U </a:t>
            </a:r>
            <a:r>
              <a:rPr lang="en-US" dirty="0">
                <a:latin typeface="Times New Roman" panose="02020603050405020304" pitchFamily="18" charset="0"/>
              </a:rPr>
              <a:t>→</a:t>
            </a:r>
            <a:r>
              <a:rPr lang="en-US" b="1" dirty="0">
                <a:latin typeface="Edwardian Script ITC" panose="030303020407070D0804" pitchFamily="66" charset="0"/>
              </a:rPr>
              <a:t>V</a:t>
            </a:r>
          </a:p>
          <a:p>
            <a:pPr lvl="1"/>
            <a:r>
              <a:rPr lang="en-US" dirty="0"/>
              <a:t>Here, </a:t>
            </a:r>
            <a:r>
              <a:rPr lang="en-US" i="1" dirty="0">
                <a:latin typeface="Times New Roman" panose="02020603050405020304" pitchFamily="18" charset="0"/>
              </a:rPr>
              <a:t>A</a:t>
            </a:r>
            <a:r>
              <a:rPr lang="en-US" dirty="0"/>
              <a:t> must map every vector in </a:t>
            </a:r>
            <a:r>
              <a:rPr lang="en-US" b="1" dirty="0">
                <a:latin typeface="Edwardian Script ITC" panose="030303020407070D0804" pitchFamily="66" charset="0"/>
              </a:rPr>
              <a:t>U</a:t>
            </a:r>
            <a:r>
              <a:rPr lang="en-US" dirty="0"/>
              <a:t>   to some vector in </a:t>
            </a:r>
            <a:r>
              <a:rPr lang="en-US" b="1" dirty="0">
                <a:latin typeface="Edwardian Script ITC" panose="030303020407070D0804" pitchFamily="66" charset="0"/>
              </a:rPr>
              <a:t>V</a:t>
            </a:r>
            <a:r>
              <a:rPr lang="en-US" dirty="0"/>
              <a:t> </a:t>
            </a:r>
          </a:p>
          <a:p>
            <a:pPr lvl="1"/>
            <a:r>
              <a:rPr lang="en-US" dirty="0"/>
              <a:t>We will say </a:t>
            </a:r>
            <a:r>
              <a:rPr lang="en-US" b="1" dirty="0">
                <a:latin typeface="Times New Roman" panose="02020603050405020304" pitchFamily="18" charset="0"/>
              </a:rPr>
              <a:t>u</a:t>
            </a:r>
            <a:r>
              <a:rPr lang="en-US" dirty="0">
                <a:latin typeface="Times New Roman" panose="02020603050405020304" pitchFamily="18" charset="0"/>
              </a:rPr>
              <a:t> ∈</a:t>
            </a:r>
            <a:r>
              <a:rPr lang="en-US" b="1" dirty="0">
                <a:latin typeface="Edwardian Script ITC" panose="030303020407070D0804" pitchFamily="66" charset="0"/>
              </a:rPr>
              <a:t>U</a:t>
            </a:r>
            <a:r>
              <a:rPr lang="en-US" dirty="0"/>
              <a:t>   is mapped to the vector </a:t>
            </a:r>
            <a:r>
              <a:rPr lang="en-US" i="1" dirty="0">
                <a:latin typeface="Times New Roman" panose="02020603050405020304" pitchFamily="18" charset="0"/>
              </a:rPr>
              <a:t>A</a:t>
            </a:r>
            <a:r>
              <a:rPr lang="en-US" b="1" dirty="0">
                <a:latin typeface="Times New Roman" panose="02020603050405020304" pitchFamily="18" charset="0"/>
              </a:rPr>
              <a:t>u</a:t>
            </a:r>
            <a:r>
              <a:rPr lang="en-US" dirty="0">
                <a:latin typeface="Times New Roman" panose="02020603050405020304" pitchFamily="18" charset="0"/>
              </a:rPr>
              <a:t> ∈</a:t>
            </a:r>
            <a:r>
              <a:rPr lang="en-US" b="1" dirty="0">
                <a:latin typeface="Edwardian Script ITC" panose="030303020407070D0804" pitchFamily="66" charset="0"/>
              </a:rPr>
              <a:t>V</a:t>
            </a:r>
          </a:p>
          <a:p>
            <a:pPr lvl="1"/>
            <a:r>
              <a:rPr lang="en-US" dirty="0"/>
              <a:t>We may sometimes write </a:t>
            </a:r>
            <a:r>
              <a:rPr lang="en-US" i="1" dirty="0">
                <a:latin typeface="Times New Roman" panose="02020603050405020304" pitchFamily="18" charset="0"/>
              </a:rPr>
              <a:t>A</a:t>
            </a:r>
            <a:r>
              <a:rPr lang="en-US" dirty="0">
                <a:latin typeface="Times New Roman" panose="02020603050405020304" pitchFamily="18" charset="0"/>
              </a:rPr>
              <a:t>(</a:t>
            </a:r>
            <a:r>
              <a:rPr lang="en-US" b="1" dirty="0">
                <a:latin typeface="Times New Roman" panose="02020603050405020304" pitchFamily="18" charset="0"/>
              </a:rPr>
              <a:t>u</a:t>
            </a:r>
            <a:r>
              <a:rPr lang="en-US" dirty="0">
                <a:latin typeface="Times New Roman" panose="02020603050405020304" pitchFamily="18" charset="0"/>
              </a:rPr>
              <a:t>)</a:t>
            </a:r>
            <a:r>
              <a:rPr lang="en-US" dirty="0"/>
              <a:t> to avoid confusion,</a:t>
            </a:r>
          </a:p>
          <a:p>
            <a:pPr lvl="2"/>
            <a:r>
              <a:rPr lang="en-US" dirty="0"/>
              <a:t>For example </a:t>
            </a:r>
            <a:r>
              <a:rPr lang="en-US" i="1" dirty="0">
                <a:latin typeface="Times New Roman" panose="02020603050405020304" pitchFamily="18" charset="0"/>
              </a:rPr>
              <a:t>A</a:t>
            </a:r>
            <a:r>
              <a:rPr lang="en-US" dirty="0">
                <a:latin typeface="Times New Roman" panose="02020603050405020304" pitchFamily="18" charset="0"/>
              </a:rPr>
              <a:t>(</a:t>
            </a:r>
            <a:r>
              <a:rPr lang="en-US" i="1" dirty="0">
                <a:latin typeface="Symbol" panose="05050102010706020507" pitchFamily="18" charset="2"/>
              </a:rPr>
              <a:t>a</a:t>
            </a:r>
            <a:r>
              <a:rPr lang="en-US" baseline="-25000" dirty="0">
                <a:latin typeface="Times New Roman" panose="02020603050405020304" pitchFamily="18" charset="0"/>
              </a:rPr>
              <a:t>1</a:t>
            </a:r>
            <a:r>
              <a:rPr lang="en-US" b="1" dirty="0">
                <a:latin typeface="Times New Roman" panose="02020603050405020304" pitchFamily="18" charset="0"/>
              </a:rPr>
              <a:t>u</a:t>
            </a:r>
            <a:r>
              <a:rPr lang="en-US" baseline="-25000" dirty="0">
                <a:latin typeface="Times New Roman" panose="02020603050405020304" pitchFamily="18" charset="0"/>
              </a:rPr>
              <a:t>1</a:t>
            </a:r>
            <a:r>
              <a:rPr lang="en-US" dirty="0">
                <a:latin typeface="Times New Roman" panose="02020603050405020304" pitchFamily="18" charset="0"/>
              </a:rPr>
              <a:t> + </a:t>
            </a:r>
            <a:r>
              <a:rPr lang="en-US" i="1" dirty="0">
                <a:latin typeface="Symbol" panose="05050102010706020507" pitchFamily="18" charset="2"/>
              </a:rPr>
              <a:t>a</a:t>
            </a:r>
            <a:r>
              <a:rPr lang="en-US" baseline="-25000" dirty="0">
                <a:latin typeface="Times New Roman" panose="02020603050405020304" pitchFamily="18" charset="0"/>
              </a:rPr>
              <a:t>2</a:t>
            </a:r>
            <a:r>
              <a:rPr lang="en-US" b="1" dirty="0">
                <a:latin typeface="Times New Roman" panose="02020603050405020304" pitchFamily="18" charset="0"/>
              </a:rPr>
              <a:t>u</a:t>
            </a:r>
            <a:r>
              <a:rPr lang="en-US" baseline="-25000" dirty="0">
                <a:latin typeface="Times New Roman" panose="02020603050405020304" pitchFamily="18" charset="0"/>
              </a:rPr>
              <a:t>2</a:t>
            </a:r>
            <a:r>
              <a:rPr lang="en-US" dirty="0">
                <a:latin typeface="Times New Roman" panose="02020603050405020304" pitchFamily="18" charset="0"/>
              </a:rPr>
              <a:t>)</a:t>
            </a:r>
            <a:endParaRPr lang="en-US" b="1" dirty="0">
              <a:latin typeface="Edwardian Script ITC" panose="030303020407070D0804" pitchFamily="66" charset="0"/>
            </a:endParaRPr>
          </a:p>
          <a:p>
            <a:endParaRPr lang="en-US" dirty="0">
              <a:latin typeface="Edwardian Script ITC" panose="030303020407070D0804" pitchFamily="66" charset="0"/>
            </a:endParaRPr>
          </a:p>
        </p:txBody>
      </p:sp>
      <p:sp>
        <p:nvSpPr>
          <p:cNvPr id="4" name="Footer Placeholder 3"/>
          <p:cNvSpPr>
            <a:spLocks noGrp="1"/>
          </p:cNvSpPr>
          <p:nvPr>
            <p:ph type="ftr" sz="quarter" idx="11"/>
          </p:nvPr>
        </p:nvSpPr>
        <p:spPr/>
        <p:txBody>
          <a:bodyPr/>
          <a:lstStyle/>
          <a:p>
            <a:r>
              <a:rPr lang="en-US"/>
              <a:t>Linear maps and linear operators</a:t>
            </a:r>
            <a:endParaRPr lang="en-CA"/>
          </a:p>
        </p:txBody>
      </p:sp>
      <p:sp>
        <p:nvSpPr>
          <p:cNvPr id="5" name="Slide Number Placeholder 4"/>
          <p:cNvSpPr>
            <a:spLocks noGrp="1"/>
          </p:cNvSpPr>
          <p:nvPr>
            <p:ph type="sldNum" sz="quarter" idx="12"/>
          </p:nvPr>
        </p:nvSpPr>
        <p:spPr/>
        <p:txBody>
          <a:bodyPr/>
          <a:lstStyle/>
          <a:p>
            <a:fld id="{42EF6DC8-DA9C-4533-8A40-BB00A2545AF8}" type="slidenum">
              <a:rPr lang="en-CA" smtClean="0"/>
              <a:pPr/>
              <a:t>5</a:t>
            </a:fld>
            <a:endParaRPr lang="en-CA"/>
          </a:p>
        </p:txBody>
      </p:sp>
      <p:sp>
        <p:nvSpPr>
          <p:cNvPr id="6" name="AutoShape 2" descr="https://upload.wikimedia.org/wikipedia/commons/3/32/Map_Battle_of_the_Nile_1798-en.pn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sp>
        <p:nvSpPr>
          <p:cNvPr id="10" name="Rectangle 9">
            <a:extLst>
              <a:ext uri="{FF2B5EF4-FFF2-40B4-BE49-F238E27FC236}">
                <a16:creationId xmlns:a16="http://schemas.microsoft.com/office/drawing/2014/main" id="{64A7619A-3FA2-43F6-A6A6-8DEAE30003CD}"/>
              </a:ext>
            </a:extLst>
          </p:cNvPr>
          <p:cNvSpPr/>
          <p:nvPr/>
        </p:nvSpPr>
        <p:spPr>
          <a:xfrm>
            <a:off x="4362994" y="2788353"/>
            <a:ext cx="511175" cy="508771"/>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1" name="Object 10">
            <a:extLst>
              <a:ext uri="{FF2B5EF4-FFF2-40B4-BE49-F238E27FC236}">
                <a16:creationId xmlns:a16="http://schemas.microsoft.com/office/drawing/2014/main" id="{2C58CEFA-3F48-4B55-B455-CAB96A74AB28}"/>
              </a:ext>
            </a:extLst>
          </p:cNvPr>
          <p:cNvGraphicFramePr>
            <a:graphicFrameLocks noChangeAspect="1"/>
          </p:cNvGraphicFramePr>
          <p:nvPr>
            <p:extLst>
              <p:ext uri="{D42A27DB-BD31-4B8C-83A1-F6EECF244321}">
                <p14:modId xmlns:p14="http://schemas.microsoft.com/office/powerpoint/2010/main" val="863047874"/>
              </p:ext>
            </p:extLst>
          </p:nvPr>
        </p:nvGraphicFramePr>
        <p:xfrm>
          <a:off x="4386693" y="2793500"/>
          <a:ext cx="511175" cy="498475"/>
        </p:xfrm>
        <a:graphic>
          <a:graphicData uri="http://schemas.openxmlformats.org/presentationml/2006/ole">
            <mc:AlternateContent xmlns:mc="http://schemas.openxmlformats.org/markup-compatibility/2006">
              <mc:Choice xmlns:v="urn:schemas-microsoft-com:vml" Requires="v">
                <p:oleObj spid="_x0000_s435241" name="Equation" r:id="rId6" imgW="215640" imgH="228600" progId="Equation.DSMT4">
                  <p:embed/>
                </p:oleObj>
              </mc:Choice>
              <mc:Fallback>
                <p:oleObj name="Equation" r:id="rId6" imgW="215640" imgH="228600" progId="Equation.DSMT4">
                  <p:embed/>
                  <p:pic>
                    <p:nvPicPr>
                      <p:cNvPr id="10" name="Object 9">
                        <a:extLst>
                          <a:ext uri="{FF2B5EF4-FFF2-40B4-BE49-F238E27FC236}">
                            <a16:creationId xmlns:a16="http://schemas.microsoft.com/office/drawing/2014/main" id="{4EE01955-CF47-4B26-AF65-AF4C45E16B80}"/>
                          </a:ext>
                        </a:extLst>
                      </p:cNvPr>
                      <p:cNvPicPr>
                        <a:picLocks noChangeAspect="1" noChangeArrowheads="1"/>
                      </p:cNvPicPr>
                      <p:nvPr/>
                    </p:nvPicPr>
                    <p:blipFill>
                      <a:blip r:embed="rId7"/>
                      <a:srcRect/>
                      <a:stretch>
                        <a:fillRect/>
                      </a:stretch>
                    </p:blipFill>
                    <p:spPr bwMode="auto">
                      <a:xfrm>
                        <a:off x="4386693" y="2793500"/>
                        <a:ext cx="511175" cy="498475"/>
                      </a:xfrm>
                      <a:prstGeom prst="rect">
                        <a:avLst/>
                      </a:prstGeom>
                      <a:noFill/>
                      <a:ln>
                        <a:noFill/>
                      </a:ln>
                    </p:spPr>
                  </p:pic>
                </p:oleObj>
              </mc:Fallback>
            </mc:AlternateContent>
          </a:graphicData>
        </a:graphic>
      </p:graphicFrame>
      <p:cxnSp>
        <p:nvCxnSpPr>
          <p:cNvPr id="13" name="Straight Arrow Connector 12">
            <a:extLst>
              <a:ext uri="{FF2B5EF4-FFF2-40B4-BE49-F238E27FC236}">
                <a16:creationId xmlns:a16="http://schemas.microsoft.com/office/drawing/2014/main" id="{85FC763A-353E-42E4-BB90-65DB58ED3E08}"/>
              </a:ext>
            </a:extLst>
          </p:cNvPr>
          <p:cNvCxnSpPr>
            <a:cxnSpLocks/>
            <a:endCxn id="10" idx="1"/>
          </p:cNvCxnSpPr>
          <p:nvPr/>
        </p:nvCxnSpPr>
        <p:spPr>
          <a:xfrm>
            <a:off x="3620339" y="3042739"/>
            <a:ext cx="742655" cy="0"/>
          </a:xfrm>
          <a:prstGeom prst="straightConnector1">
            <a:avLst/>
          </a:prstGeom>
          <a:ln w="28575">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44D67190-CB9C-4182-AA5C-E15B09B9BC14}"/>
              </a:ext>
            </a:extLst>
          </p:cNvPr>
          <p:cNvCxnSpPr>
            <a:cxnSpLocks/>
          </p:cNvCxnSpPr>
          <p:nvPr/>
        </p:nvCxnSpPr>
        <p:spPr>
          <a:xfrm>
            <a:off x="4874169" y="3042739"/>
            <a:ext cx="742655" cy="0"/>
          </a:xfrm>
          <a:prstGeom prst="straightConnector1">
            <a:avLst/>
          </a:prstGeom>
          <a:ln w="28575">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35742EBB-E5D9-4ECC-AAA4-3694D7F5B9FB}"/>
              </a:ext>
            </a:extLst>
          </p:cNvPr>
          <p:cNvSpPr txBox="1"/>
          <p:nvPr/>
        </p:nvSpPr>
        <p:spPr>
          <a:xfrm>
            <a:off x="3027857" y="2783316"/>
            <a:ext cx="596536" cy="523220"/>
          </a:xfrm>
          <a:prstGeom prst="rect">
            <a:avLst/>
          </a:prstGeom>
          <a:noFill/>
        </p:spPr>
        <p:txBody>
          <a:bodyPr wrap="square">
            <a:spAutoFit/>
          </a:bodyPr>
          <a:lstStyle/>
          <a:p>
            <a:r>
              <a:rPr lang="en-US" sz="2800" b="1" dirty="0">
                <a:solidFill>
                  <a:schemeClr val="bg1"/>
                </a:solidFill>
                <a:latin typeface="Edwardian Script ITC" panose="030303020407070D0804" pitchFamily="66" charset="0"/>
              </a:rPr>
              <a:t>U</a:t>
            </a:r>
            <a:endParaRPr lang="en-US" b="1" dirty="0">
              <a:solidFill>
                <a:schemeClr val="bg1"/>
              </a:solidFill>
              <a:latin typeface="Edwardian Script ITC" panose="030303020407070D0804" pitchFamily="66" charset="0"/>
            </a:endParaRPr>
          </a:p>
        </p:txBody>
      </p:sp>
      <p:sp>
        <p:nvSpPr>
          <p:cNvPr id="17" name="TextBox 16">
            <a:extLst>
              <a:ext uri="{FF2B5EF4-FFF2-40B4-BE49-F238E27FC236}">
                <a16:creationId xmlns:a16="http://schemas.microsoft.com/office/drawing/2014/main" id="{1834C3C8-2D15-4990-AF15-0AD63511DA71}"/>
              </a:ext>
            </a:extLst>
          </p:cNvPr>
          <p:cNvSpPr txBox="1"/>
          <p:nvPr/>
        </p:nvSpPr>
        <p:spPr>
          <a:xfrm>
            <a:off x="5600221" y="2774608"/>
            <a:ext cx="596536" cy="523220"/>
          </a:xfrm>
          <a:prstGeom prst="rect">
            <a:avLst/>
          </a:prstGeom>
          <a:noFill/>
        </p:spPr>
        <p:txBody>
          <a:bodyPr wrap="square">
            <a:spAutoFit/>
          </a:bodyPr>
          <a:lstStyle/>
          <a:p>
            <a:r>
              <a:rPr lang="en-US" sz="2800" b="1" dirty="0">
                <a:solidFill>
                  <a:schemeClr val="bg1"/>
                </a:solidFill>
                <a:latin typeface="Edwardian Script ITC" panose="030303020407070D0804" pitchFamily="66" charset="0"/>
              </a:rPr>
              <a:t>V</a:t>
            </a:r>
            <a:endParaRPr lang="en-US" b="1" dirty="0">
              <a:solidFill>
                <a:schemeClr val="bg1"/>
              </a:solidFill>
              <a:latin typeface="Edwardian Script ITC" panose="030303020407070D0804" pitchFamily="66" charset="0"/>
            </a:endParaRPr>
          </a:p>
        </p:txBody>
      </p:sp>
      <p:pic>
        <p:nvPicPr>
          <p:cNvPr id="19" name="Audio 18">
            <a:hlinkClick r:id="" action="ppaction://media"/>
            <a:extLst>
              <a:ext uri="{FF2B5EF4-FFF2-40B4-BE49-F238E27FC236}">
                <a16:creationId xmlns:a16="http://schemas.microsoft.com/office/drawing/2014/main" id="{59D09E52-B2AC-4173-AE1B-55FD5A4E963D}"/>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2390267461"/>
      </p:ext>
    </p:extLst>
  </p:cSld>
  <p:clrMapOvr>
    <a:masterClrMapping/>
  </p:clrMapOvr>
  <mc:AlternateContent xmlns:mc="http://schemas.openxmlformats.org/markup-compatibility/2006" xmlns:p14="http://schemas.microsoft.com/office/powerpoint/2010/main">
    <mc:Choice Requires="p14">
      <p:transition spd="slow" p14:dur="2000" advTm="172103"/>
    </mc:Choice>
    <mc:Fallback xmlns="">
      <p:transition spd="slow" advTm="1721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9"/>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9" fill="hold" display="0">
                  <p:stCondLst>
                    <p:cond delay="indefinite"/>
                  </p:stCondLst>
                  <p:endCondLst>
                    <p:cond evt="onStopAudio" delay="0">
                      <p:tgtEl>
                        <p:sldTgt/>
                      </p:tgtEl>
                    </p:cond>
                  </p:endCondLst>
                </p:cTn>
                <p:tgtEl>
                  <p:spTgt spid="19"/>
                </p:tgtEl>
              </p:cMediaNode>
            </p:audio>
          </p:childTnLst>
        </p:cTn>
      </p:par>
    </p:tnLst>
    <p:bldLst>
      <p:bldP spid="10" grpId="0" animBg="1"/>
      <p:bldP spid="16" grpId="0"/>
      <p:bldP spid="1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Definitions</a:t>
            </a:r>
            <a:endParaRPr lang="en-CA" dirty="0"/>
          </a:p>
        </p:txBody>
      </p:sp>
      <p:sp>
        <p:nvSpPr>
          <p:cNvPr id="3" name="Content Placeholder 2"/>
          <p:cNvSpPr>
            <a:spLocks noGrp="1"/>
          </p:cNvSpPr>
          <p:nvPr>
            <p:ph idx="1"/>
          </p:nvPr>
        </p:nvSpPr>
        <p:spPr/>
        <p:txBody>
          <a:bodyPr/>
          <a:lstStyle/>
          <a:p>
            <a:r>
              <a:rPr lang="en-US" dirty="0"/>
              <a:t>Given a map </a:t>
            </a:r>
            <a:r>
              <a:rPr lang="en-US" i="1" dirty="0">
                <a:latin typeface="Times New Roman" panose="02020603050405020304" pitchFamily="18" charset="0"/>
              </a:rPr>
              <a:t>A</a:t>
            </a:r>
            <a:r>
              <a:rPr lang="en-US" dirty="0">
                <a:latin typeface="Times New Roman" panose="02020603050405020304" pitchFamily="18" charset="0"/>
              </a:rPr>
              <a:t>:</a:t>
            </a:r>
            <a:r>
              <a:rPr lang="en-US" b="1" dirty="0">
                <a:latin typeface="Edwardian Script ITC" panose="030303020407070D0804" pitchFamily="66" charset="0"/>
              </a:rPr>
              <a:t>U </a:t>
            </a:r>
            <a:r>
              <a:rPr lang="en-US" dirty="0">
                <a:latin typeface="Times New Roman" panose="02020603050405020304" pitchFamily="18" charset="0"/>
              </a:rPr>
              <a:t>→</a:t>
            </a:r>
            <a:r>
              <a:rPr lang="en-US" dirty="0">
                <a:latin typeface="Edwardian Script ITC" panose="030303020407070D0804" pitchFamily="66" charset="0"/>
              </a:rPr>
              <a:t>V </a:t>
            </a:r>
            <a:r>
              <a:rPr lang="en-US" dirty="0"/>
              <a:t>,</a:t>
            </a:r>
          </a:p>
          <a:p>
            <a:pPr marL="0" indent="0">
              <a:buNone/>
            </a:pPr>
            <a:r>
              <a:rPr lang="en-US" dirty="0"/>
              <a:t>	we will refer </a:t>
            </a:r>
            <a:r>
              <a:rPr lang="en-US" dirty="0" err="1"/>
              <a:t>to</a:t>
            </a:r>
            <a:r>
              <a:rPr lang="en-US" b="1" dirty="0" err="1">
                <a:latin typeface="Edwardian Script ITC" panose="030303020407070D0804" pitchFamily="66" charset="0"/>
              </a:rPr>
              <a:t>U</a:t>
            </a:r>
            <a:r>
              <a:rPr lang="en-US" dirty="0"/>
              <a:t>  as the </a:t>
            </a:r>
            <a:r>
              <a:rPr lang="en-US" i="1" dirty="0"/>
              <a:t>domain</a:t>
            </a:r>
          </a:p>
          <a:p>
            <a:pPr marL="0" indent="0">
              <a:buNone/>
            </a:pPr>
            <a:r>
              <a:rPr lang="en-US" dirty="0"/>
              <a:t>	we will refer </a:t>
            </a:r>
            <a:r>
              <a:rPr lang="en-US" dirty="0" err="1"/>
              <a:t>to</a:t>
            </a:r>
            <a:r>
              <a:rPr lang="en-US" b="1" dirty="0" err="1">
                <a:latin typeface="Edwardian Script ITC" panose="030303020407070D0804" pitchFamily="66" charset="0"/>
              </a:rPr>
              <a:t>V</a:t>
            </a:r>
            <a:r>
              <a:rPr lang="en-US" dirty="0"/>
              <a:t>  as the </a:t>
            </a:r>
            <a:r>
              <a:rPr lang="en-US" i="1" dirty="0"/>
              <a:t>codomain</a:t>
            </a:r>
            <a:endParaRPr lang="en-US" dirty="0"/>
          </a:p>
          <a:p>
            <a:r>
              <a:rPr lang="en-US" dirty="0"/>
              <a:t>If </a:t>
            </a:r>
            <a:r>
              <a:rPr lang="en-US" i="1" dirty="0">
                <a:latin typeface="Times New Roman" panose="02020603050405020304" pitchFamily="18" charset="0"/>
              </a:rPr>
              <a:t>A</a:t>
            </a:r>
            <a:r>
              <a:rPr lang="en-US" dirty="0">
                <a:latin typeface="Times New Roman" panose="02020603050405020304" pitchFamily="18" charset="0"/>
              </a:rPr>
              <a:t>:</a:t>
            </a:r>
            <a:r>
              <a:rPr lang="en-US" b="1" dirty="0">
                <a:latin typeface="Edwardian Script ITC" panose="030303020407070D0804" pitchFamily="66" charset="0"/>
              </a:rPr>
              <a:t>U </a:t>
            </a:r>
            <a:r>
              <a:rPr lang="en-US" dirty="0">
                <a:latin typeface="Times New Roman" panose="02020603050405020304" pitchFamily="18" charset="0"/>
              </a:rPr>
              <a:t>→</a:t>
            </a:r>
            <a:r>
              <a:rPr lang="en-US" b="1" dirty="0">
                <a:latin typeface="Edwardian Script ITC" panose="030303020407070D0804" pitchFamily="66" charset="0"/>
              </a:rPr>
              <a:t> U</a:t>
            </a:r>
            <a:r>
              <a:rPr lang="en-US" dirty="0">
                <a:latin typeface="Edwardian Script ITC" panose="030303020407070D0804" pitchFamily="66" charset="0"/>
              </a:rPr>
              <a:t> </a:t>
            </a:r>
            <a:r>
              <a:rPr lang="en-US" dirty="0"/>
              <a:t>, that is, the domain and codomain are equal,</a:t>
            </a:r>
          </a:p>
          <a:p>
            <a:pPr marL="0" indent="0">
              <a:buNone/>
            </a:pPr>
            <a:r>
              <a:rPr lang="en-US" dirty="0"/>
              <a:t>	we will refer to </a:t>
            </a:r>
            <a:r>
              <a:rPr lang="en-US" i="1" dirty="0">
                <a:latin typeface="Times New Roman" panose="02020603050405020304" pitchFamily="18" charset="0"/>
              </a:rPr>
              <a:t>A</a:t>
            </a:r>
            <a:r>
              <a:rPr lang="en-US" dirty="0"/>
              <a:t> as an </a:t>
            </a:r>
            <a:r>
              <a:rPr lang="en-US" i="1" dirty="0"/>
              <a:t>operator</a:t>
            </a:r>
            <a:endParaRPr lang="en-US" dirty="0"/>
          </a:p>
          <a:p>
            <a:r>
              <a:rPr lang="en-US" dirty="0"/>
              <a:t>If </a:t>
            </a:r>
            <a:r>
              <a:rPr lang="en-US" b="1" dirty="0">
                <a:latin typeface="Times New Roman" panose="02020603050405020304" pitchFamily="18" charset="0"/>
              </a:rPr>
              <a:t>u</a:t>
            </a:r>
            <a:r>
              <a:rPr lang="en-US" dirty="0">
                <a:latin typeface="Times New Roman" panose="02020603050405020304" pitchFamily="18" charset="0"/>
              </a:rPr>
              <a:t> ∈</a:t>
            </a:r>
            <a:r>
              <a:rPr lang="en-US" b="1" dirty="0">
                <a:latin typeface="Edwardian Script ITC" panose="030303020407070D0804" pitchFamily="66" charset="0"/>
              </a:rPr>
              <a:t>U</a:t>
            </a:r>
            <a:r>
              <a:rPr lang="en-US" dirty="0"/>
              <a:t> , then </a:t>
            </a:r>
            <a:r>
              <a:rPr lang="en-US" i="1" dirty="0">
                <a:latin typeface="Times New Roman" panose="02020603050405020304" pitchFamily="18" charset="0"/>
              </a:rPr>
              <a:t>A</a:t>
            </a:r>
            <a:r>
              <a:rPr lang="en-US" b="1" dirty="0">
                <a:latin typeface="Times New Roman" panose="02020603050405020304" pitchFamily="18" charset="0"/>
              </a:rPr>
              <a:t>u</a:t>
            </a:r>
            <a:r>
              <a:rPr lang="en-US" dirty="0">
                <a:latin typeface="Times New Roman" panose="02020603050405020304" pitchFamily="18" charset="0"/>
              </a:rPr>
              <a:t> ∈</a:t>
            </a:r>
            <a:r>
              <a:rPr lang="en-US" b="1" dirty="0">
                <a:latin typeface="Edwardian Script ITC" panose="030303020407070D0804" pitchFamily="66" charset="0"/>
              </a:rPr>
              <a:t>V</a:t>
            </a:r>
            <a:r>
              <a:rPr lang="en-US" dirty="0"/>
              <a:t>   is the </a:t>
            </a:r>
            <a:r>
              <a:rPr lang="en-US" i="1" dirty="0"/>
              <a:t>image of </a:t>
            </a:r>
            <a:r>
              <a:rPr lang="en-US" b="1" dirty="0">
                <a:latin typeface="Times New Roman" panose="02020603050405020304" pitchFamily="18" charset="0"/>
              </a:rPr>
              <a:t>u</a:t>
            </a:r>
            <a:r>
              <a:rPr lang="en-US" dirty="0"/>
              <a:t> </a:t>
            </a:r>
            <a:r>
              <a:rPr lang="en-US" i="1" dirty="0"/>
              <a:t>under the map </a:t>
            </a:r>
            <a:r>
              <a:rPr lang="en-US" i="1" dirty="0">
                <a:latin typeface="Times New Roman" panose="02020603050405020304" pitchFamily="18" charset="0"/>
              </a:rPr>
              <a:t>A</a:t>
            </a:r>
          </a:p>
          <a:p>
            <a:r>
              <a:rPr lang="en-US" dirty="0"/>
              <a:t>If </a:t>
            </a:r>
            <a:r>
              <a:rPr lang="en-US" b="1" dirty="0">
                <a:latin typeface="Times New Roman" panose="02020603050405020304" pitchFamily="18" charset="0"/>
              </a:rPr>
              <a:t>v</a:t>
            </a:r>
            <a:r>
              <a:rPr lang="en-US" dirty="0">
                <a:latin typeface="Times New Roman" panose="02020603050405020304" pitchFamily="18" charset="0"/>
              </a:rPr>
              <a:t> ∈</a:t>
            </a:r>
            <a:r>
              <a:rPr lang="en-US" b="1" dirty="0">
                <a:latin typeface="Edwardian Script ITC" panose="030303020407070D0804" pitchFamily="66" charset="0"/>
              </a:rPr>
              <a:t>V</a:t>
            </a:r>
            <a:r>
              <a:rPr lang="en-US" dirty="0"/>
              <a:t> , and </a:t>
            </a:r>
            <a:r>
              <a:rPr lang="en-US" b="1" dirty="0">
                <a:latin typeface="Times New Roman" panose="02020603050405020304" pitchFamily="18" charset="0"/>
              </a:rPr>
              <a:t>u</a:t>
            </a:r>
            <a:r>
              <a:rPr lang="en-US" dirty="0">
                <a:latin typeface="Times New Roman" panose="02020603050405020304" pitchFamily="18" charset="0"/>
              </a:rPr>
              <a:t> ∈</a:t>
            </a:r>
            <a:r>
              <a:rPr lang="en-US" b="1" dirty="0">
                <a:latin typeface="Edwardian Script ITC" panose="030303020407070D0804" pitchFamily="66" charset="0"/>
              </a:rPr>
              <a:t>U</a:t>
            </a:r>
            <a:r>
              <a:rPr lang="en-US" dirty="0"/>
              <a:t>  such that </a:t>
            </a:r>
            <a:r>
              <a:rPr lang="en-US" b="1" dirty="0">
                <a:latin typeface="Times New Roman" panose="02020603050405020304" pitchFamily="18" charset="0"/>
              </a:rPr>
              <a:t>v</a:t>
            </a:r>
            <a:r>
              <a:rPr lang="en-US" dirty="0">
                <a:latin typeface="Times New Roman" panose="02020603050405020304" pitchFamily="18" charset="0"/>
              </a:rPr>
              <a:t> = </a:t>
            </a:r>
            <a:r>
              <a:rPr lang="en-US" i="1" dirty="0">
                <a:latin typeface="Times New Roman" panose="02020603050405020304" pitchFamily="18" charset="0"/>
              </a:rPr>
              <a:t>A</a:t>
            </a:r>
            <a:r>
              <a:rPr lang="en-US" b="1" dirty="0">
                <a:latin typeface="Times New Roman" panose="02020603050405020304" pitchFamily="18" charset="0"/>
              </a:rPr>
              <a:t>u</a:t>
            </a:r>
            <a:r>
              <a:rPr lang="en-US" dirty="0"/>
              <a:t>,</a:t>
            </a:r>
            <a:br>
              <a:rPr lang="en-US" dirty="0"/>
            </a:br>
            <a:r>
              <a:rPr lang="en-US" dirty="0"/>
              <a:t>	we will say </a:t>
            </a:r>
            <a:r>
              <a:rPr lang="en-US" b="1" dirty="0">
                <a:latin typeface="Times New Roman" panose="02020603050405020304" pitchFamily="18" charset="0"/>
              </a:rPr>
              <a:t>u</a:t>
            </a:r>
            <a:r>
              <a:rPr lang="en-US" b="1" dirty="0"/>
              <a:t> </a:t>
            </a:r>
            <a:r>
              <a:rPr lang="en-US" dirty="0"/>
              <a:t>is a </a:t>
            </a:r>
            <a:r>
              <a:rPr lang="en-US" i="1" dirty="0"/>
              <a:t>pre-image of </a:t>
            </a:r>
            <a:r>
              <a:rPr lang="en-US" b="1" dirty="0">
                <a:latin typeface="Times New Roman" panose="02020603050405020304" pitchFamily="18" charset="0"/>
              </a:rPr>
              <a:t>v</a:t>
            </a:r>
            <a:r>
              <a:rPr lang="en-US" dirty="0"/>
              <a:t> under the map </a:t>
            </a:r>
            <a:r>
              <a:rPr lang="en-US" i="1" dirty="0">
                <a:latin typeface="Times New Roman" panose="02020603050405020304" pitchFamily="18" charset="0"/>
              </a:rPr>
              <a:t>A</a:t>
            </a:r>
          </a:p>
          <a:p>
            <a:r>
              <a:rPr lang="en-US" dirty="0"/>
              <a:t>If </a:t>
            </a:r>
            <a:r>
              <a:rPr lang="en-US" i="1" dirty="0">
                <a:latin typeface="Times New Roman" panose="02020603050405020304" pitchFamily="18" charset="0"/>
              </a:rPr>
              <a:t>S </a:t>
            </a:r>
            <a:r>
              <a:rPr lang="en-US" dirty="0">
                <a:latin typeface="Times New Roman" panose="02020603050405020304" pitchFamily="18" charset="0"/>
              </a:rPr>
              <a:t>⊆</a:t>
            </a:r>
            <a:r>
              <a:rPr lang="en-US" b="1" dirty="0">
                <a:latin typeface="Edwardian Script ITC" panose="030303020407070D0804" pitchFamily="66" charset="0"/>
              </a:rPr>
              <a:t>U</a:t>
            </a:r>
            <a:r>
              <a:rPr lang="en-US" dirty="0"/>
              <a:t> , then </a:t>
            </a:r>
            <a:r>
              <a:rPr lang="en-US" i="1" dirty="0">
                <a:latin typeface="Times New Roman" panose="02020603050405020304" pitchFamily="18" charset="0"/>
              </a:rPr>
              <a:t>AS</a:t>
            </a:r>
            <a:r>
              <a:rPr lang="en-US" dirty="0"/>
              <a:t> is the collection of all </a:t>
            </a:r>
            <a:r>
              <a:rPr lang="en-US" i="1" dirty="0">
                <a:latin typeface="Times New Roman" panose="02020603050405020304" pitchFamily="18" charset="0"/>
              </a:rPr>
              <a:t>A</a:t>
            </a:r>
            <a:r>
              <a:rPr lang="en-US" b="1" dirty="0">
                <a:latin typeface="Times New Roman" panose="02020603050405020304" pitchFamily="18" charset="0"/>
              </a:rPr>
              <a:t>u</a:t>
            </a:r>
            <a:r>
              <a:rPr lang="en-US" dirty="0"/>
              <a:t> where </a:t>
            </a:r>
            <a:r>
              <a:rPr lang="en-US" b="1" dirty="0">
                <a:latin typeface="Times New Roman" panose="02020603050405020304" pitchFamily="18" charset="0"/>
              </a:rPr>
              <a:t>u</a:t>
            </a:r>
            <a:r>
              <a:rPr lang="en-US" dirty="0">
                <a:latin typeface="Times New Roman" panose="02020603050405020304" pitchFamily="18" charset="0"/>
              </a:rPr>
              <a:t> ∈ </a:t>
            </a:r>
            <a:r>
              <a:rPr lang="en-US" i="1" dirty="0">
                <a:latin typeface="Times New Roman" panose="02020603050405020304" pitchFamily="18" charset="0"/>
              </a:rPr>
              <a:t>S</a:t>
            </a:r>
            <a:endParaRPr lang="en-US" dirty="0"/>
          </a:p>
          <a:p>
            <a:pPr lvl="1"/>
            <a:r>
              <a:rPr lang="en-US" i="1" dirty="0">
                <a:latin typeface="Times New Roman" panose="02020603050405020304" pitchFamily="18" charset="0"/>
              </a:rPr>
              <a:t>AS </a:t>
            </a:r>
            <a:r>
              <a:rPr lang="en-US" dirty="0"/>
              <a:t>is the image of </a:t>
            </a:r>
            <a:r>
              <a:rPr lang="en-US" i="1" dirty="0">
                <a:latin typeface="Times New Roman" panose="02020603050405020304" pitchFamily="18" charset="0"/>
              </a:rPr>
              <a:t>S</a:t>
            </a:r>
            <a:r>
              <a:rPr lang="en-US" dirty="0"/>
              <a:t> under the map </a:t>
            </a:r>
            <a:r>
              <a:rPr lang="en-US" i="1" dirty="0">
                <a:latin typeface="Times New Roman" panose="02020603050405020304" pitchFamily="18" charset="0"/>
              </a:rPr>
              <a:t>A</a:t>
            </a:r>
          </a:p>
          <a:p>
            <a:r>
              <a:rPr lang="en-US" dirty="0"/>
              <a:t>Let </a:t>
            </a:r>
            <a:r>
              <a:rPr lang="en-US" i="1" dirty="0">
                <a:latin typeface="Times New Roman" panose="02020603050405020304" pitchFamily="18" charset="0"/>
              </a:rPr>
              <a:t>A</a:t>
            </a:r>
            <a:r>
              <a:rPr lang="en-US" b="1" dirty="0">
                <a:latin typeface="Edwardian Script ITC" panose="030303020407070D0804" pitchFamily="66" charset="0"/>
              </a:rPr>
              <a:t>U</a:t>
            </a:r>
            <a:r>
              <a:rPr lang="en-US" dirty="0"/>
              <a:t>  be the collection of all images </a:t>
            </a:r>
            <a:r>
              <a:rPr lang="en-US" i="1" dirty="0">
                <a:latin typeface="Times New Roman" panose="02020603050405020304" pitchFamily="18" charset="0"/>
              </a:rPr>
              <a:t>A</a:t>
            </a:r>
            <a:r>
              <a:rPr lang="en-US" b="1" dirty="0">
                <a:latin typeface="Times New Roman" panose="02020603050405020304" pitchFamily="18" charset="0"/>
              </a:rPr>
              <a:t>u</a:t>
            </a:r>
            <a:r>
              <a:rPr lang="en-US" dirty="0"/>
              <a:t> for every </a:t>
            </a:r>
            <a:r>
              <a:rPr lang="en-US" b="1" dirty="0">
                <a:latin typeface="Times New Roman" panose="02020603050405020304" pitchFamily="18" charset="0"/>
              </a:rPr>
              <a:t>u</a:t>
            </a:r>
            <a:r>
              <a:rPr lang="en-US" dirty="0">
                <a:latin typeface="Times New Roman" panose="02020603050405020304" pitchFamily="18" charset="0"/>
              </a:rPr>
              <a:t> ∈</a:t>
            </a:r>
            <a:r>
              <a:rPr lang="en-US" b="1" dirty="0">
                <a:latin typeface="Edwardian Script ITC" panose="030303020407070D0804" pitchFamily="66" charset="0"/>
              </a:rPr>
              <a:t>U</a:t>
            </a:r>
            <a:r>
              <a:rPr lang="en-US" dirty="0"/>
              <a:t> </a:t>
            </a:r>
          </a:p>
          <a:p>
            <a:pPr lvl="1"/>
            <a:r>
              <a:rPr lang="en-US" dirty="0"/>
              <a:t>This is said to be the </a:t>
            </a:r>
            <a:r>
              <a:rPr lang="en-US" i="1" dirty="0"/>
              <a:t>range of </a:t>
            </a:r>
            <a:r>
              <a:rPr lang="en-US" i="1" dirty="0">
                <a:latin typeface="Times New Roman" panose="02020603050405020304" pitchFamily="18" charset="0"/>
              </a:rPr>
              <a:t>A</a:t>
            </a:r>
          </a:p>
        </p:txBody>
      </p:sp>
      <p:sp>
        <p:nvSpPr>
          <p:cNvPr id="4" name="Footer Placeholder 3"/>
          <p:cNvSpPr>
            <a:spLocks noGrp="1"/>
          </p:cNvSpPr>
          <p:nvPr>
            <p:ph type="ftr" sz="quarter" idx="11"/>
          </p:nvPr>
        </p:nvSpPr>
        <p:spPr/>
        <p:txBody>
          <a:bodyPr/>
          <a:lstStyle/>
          <a:p>
            <a:r>
              <a:rPr lang="en-US"/>
              <a:t>Linear maps and linear operators</a:t>
            </a:r>
            <a:endParaRPr lang="en-CA"/>
          </a:p>
        </p:txBody>
      </p:sp>
      <p:sp>
        <p:nvSpPr>
          <p:cNvPr id="5" name="Slide Number Placeholder 4"/>
          <p:cNvSpPr>
            <a:spLocks noGrp="1"/>
          </p:cNvSpPr>
          <p:nvPr>
            <p:ph type="sldNum" sz="quarter" idx="12"/>
          </p:nvPr>
        </p:nvSpPr>
        <p:spPr/>
        <p:txBody>
          <a:bodyPr/>
          <a:lstStyle/>
          <a:p>
            <a:fld id="{42EF6DC8-DA9C-4533-8A40-BB00A2545AF8}" type="slidenum">
              <a:rPr lang="en-CA" smtClean="0"/>
              <a:pPr/>
              <a:t>6</a:t>
            </a:fld>
            <a:endParaRPr lang="en-CA"/>
          </a:p>
        </p:txBody>
      </p:sp>
      <p:sp>
        <p:nvSpPr>
          <p:cNvPr id="6" name="AutoShape 2" descr="https://upload.wikimedia.org/wikipedia/commons/3/32/Map_Battle_of_the_Nile_1798-en.pn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pic>
        <p:nvPicPr>
          <p:cNvPr id="9" name="Audio 8">
            <a:hlinkClick r:id="" action="ppaction://media"/>
            <a:extLst>
              <a:ext uri="{FF2B5EF4-FFF2-40B4-BE49-F238E27FC236}">
                <a16:creationId xmlns:a16="http://schemas.microsoft.com/office/drawing/2014/main" id="{5818174A-23F9-4BB5-8E21-7B1DD6A4C0B7}"/>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2634066470"/>
      </p:ext>
    </p:extLst>
  </p:cSld>
  <p:clrMapOvr>
    <a:masterClrMapping/>
  </p:clrMapOvr>
  <mc:AlternateContent xmlns:mc="http://schemas.openxmlformats.org/markup-compatibility/2006" xmlns:p14="http://schemas.microsoft.com/office/powerpoint/2010/main">
    <mc:Choice Requires="p14">
      <p:transition spd="slow" p14:dur="2000" advTm="176700"/>
    </mc:Choice>
    <mc:Fallback xmlns="">
      <p:transition spd="slow" advTm="1767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9" end="9"/>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3" fill="hold" display="0">
                  <p:stCondLst>
                    <p:cond delay="indefinite"/>
                  </p:stCondLst>
                  <p:endCondLst>
                    <p:cond evt="onStopAudio" delay="0">
                      <p:tgtEl>
                        <p:sldTgt/>
                      </p:tgtEl>
                    </p:cond>
                  </p:endCondLst>
                </p:cTn>
                <p:tgtEl>
                  <p:spTgt spid="9"/>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Example</a:t>
            </a:r>
            <a:endParaRPr lang="en-CA" dirty="0"/>
          </a:p>
        </p:txBody>
      </p:sp>
      <p:sp>
        <p:nvSpPr>
          <p:cNvPr id="3" name="Content Placeholder 2"/>
          <p:cNvSpPr>
            <a:spLocks noGrp="1"/>
          </p:cNvSpPr>
          <p:nvPr>
            <p:ph idx="1"/>
          </p:nvPr>
        </p:nvSpPr>
        <p:spPr/>
        <p:txBody>
          <a:bodyPr/>
          <a:lstStyle/>
          <a:p>
            <a:r>
              <a:rPr lang="en-US" dirty="0"/>
              <a:t>Here are examples of two operators, each mapping </a:t>
            </a:r>
            <a:r>
              <a:rPr lang="en-US" b="1" dirty="0"/>
              <a:t>R</a:t>
            </a:r>
            <a:r>
              <a:rPr lang="en-US" baseline="30000" dirty="0"/>
              <a:t>3</a:t>
            </a:r>
            <a:r>
              <a:rPr lang="en-US" dirty="0"/>
              <a:t> to </a:t>
            </a:r>
            <a:r>
              <a:rPr lang="en-US" b="1" dirty="0"/>
              <a:t>R</a:t>
            </a:r>
            <a:r>
              <a:rPr lang="en-US" baseline="30000" dirty="0"/>
              <a:t>3</a:t>
            </a:r>
            <a:endParaRPr lang="en-US" dirty="0"/>
          </a:p>
          <a:p>
            <a:pPr lvl="1"/>
            <a:r>
              <a:rPr lang="en-US" dirty="0"/>
              <a:t>The first maps to cylindrical coordinates</a:t>
            </a:r>
          </a:p>
          <a:p>
            <a:pPr lvl="1"/>
            <a:r>
              <a:rPr lang="en-US" dirty="0"/>
              <a:t>The second to spherical coordinates</a:t>
            </a:r>
          </a:p>
          <a:p>
            <a:endParaRPr lang="en-US" dirty="0"/>
          </a:p>
          <a:p>
            <a:endParaRPr lang="en-US" dirty="0"/>
          </a:p>
          <a:p>
            <a:endParaRPr lang="en-US" dirty="0"/>
          </a:p>
          <a:p>
            <a:endParaRPr lang="en-US" dirty="0"/>
          </a:p>
        </p:txBody>
      </p:sp>
      <p:sp>
        <p:nvSpPr>
          <p:cNvPr id="4" name="Footer Placeholder 3"/>
          <p:cNvSpPr>
            <a:spLocks noGrp="1"/>
          </p:cNvSpPr>
          <p:nvPr>
            <p:ph type="ftr" sz="quarter" idx="11"/>
          </p:nvPr>
        </p:nvSpPr>
        <p:spPr/>
        <p:txBody>
          <a:bodyPr/>
          <a:lstStyle/>
          <a:p>
            <a:r>
              <a:rPr lang="en-US"/>
              <a:t>Linear maps and linear operators</a:t>
            </a:r>
            <a:endParaRPr lang="en-CA"/>
          </a:p>
        </p:txBody>
      </p:sp>
      <p:sp>
        <p:nvSpPr>
          <p:cNvPr id="5" name="Slide Number Placeholder 4"/>
          <p:cNvSpPr>
            <a:spLocks noGrp="1"/>
          </p:cNvSpPr>
          <p:nvPr>
            <p:ph type="sldNum" sz="quarter" idx="12"/>
          </p:nvPr>
        </p:nvSpPr>
        <p:spPr/>
        <p:txBody>
          <a:bodyPr/>
          <a:lstStyle/>
          <a:p>
            <a:fld id="{42EF6DC8-DA9C-4533-8A40-BB00A2545AF8}" type="slidenum">
              <a:rPr lang="en-CA" smtClean="0"/>
              <a:pPr/>
              <a:t>7</a:t>
            </a:fld>
            <a:endParaRPr lang="en-CA"/>
          </a:p>
        </p:txBody>
      </p:sp>
      <p:sp>
        <p:nvSpPr>
          <p:cNvPr id="6" name="AutoShape 2" descr="https://upload.wikimedia.org/wikipedia/commons/3/32/Map_Battle_of_the_Nile_1798-en.pn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graphicFrame>
        <p:nvGraphicFramePr>
          <p:cNvPr id="8" name="Object 7"/>
          <p:cNvGraphicFramePr>
            <a:graphicFrameLocks noChangeAspect="1"/>
          </p:cNvGraphicFramePr>
          <p:nvPr>
            <p:extLst>
              <p:ext uri="{D42A27DB-BD31-4B8C-83A1-F6EECF244321}">
                <p14:modId xmlns:p14="http://schemas.microsoft.com/office/powerpoint/2010/main" val="3348134343"/>
              </p:ext>
            </p:extLst>
          </p:nvPr>
        </p:nvGraphicFramePr>
        <p:xfrm>
          <a:off x="1091575" y="3449637"/>
          <a:ext cx="2400300" cy="1808163"/>
        </p:xfrm>
        <a:graphic>
          <a:graphicData uri="http://schemas.openxmlformats.org/presentationml/2006/ole">
            <mc:AlternateContent xmlns:mc="http://schemas.openxmlformats.org/markup-compatibility/2006">
              <mc:Choice xmlns:v="urn:schemas-microsoft-com:vml" Requires="v">
                <p:oleObj spid="_x0000_s415817" name="Equation" r:id="rId6" imgW="2019240" imgH="1650960" progId="Equation.DSMT4">
                  <p:embed/>
                </p:oleObj>
              </mc:Choice>
              <mc:Fallback>
                <p:oleObj name="Equation" r:id="rId6" imgW="2019240" imgH="1650960" progId="Equation.DSMT4">
                  <p:embed/>
                  <p:pic>
                    <p:nvPicPr>
                      <p:cNvPr id="0" name=""/>
                      <p:cNvPicPr>
                        <a:picLocks noChangeAspect="1" noChangeArrowheads="1"/>
                      </p:cNvPicPr>
                      <p:nvPr/>
                    </p:nvPicPr>
                    <p:blipFill>
                      <a:blip r:embed="rId7"/>
                      <a:srcRect/>
                      <a:stretch>
                        <a:fillRect/>
                      </a:stretch>
                    </p:blipFill>
                    <p:spPr bwMode="auto">
                      <a:xfrm>
                        <a:off x="1091575" y="3449637"/>
                        <a:ext cx="2400300" cy="1808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2" name="Object 11">
            <a:extLst>
              <a:ext uri="{FF2B5EF4-FFF2-40B4-BE49-F238E27FC236}">
                <a16:creationId xmlns:a16="http://schemas.microsoft.com/office/drawing/2014/main" id="{0488A42A-479E-4F45-8F18-4C35E576F4B6}"/>
              </a:ext>
            </a:extLst>
          </p:cNvPr>
          <p:cNvGraphicFramePr>
            <a:graphicFrameLocks noChangeAspect="1"/>
          </p:cNvGraphicFramePr>
          <p:nvPr>
            <p:extLst>
              <p:ext uri="{D42A27DB-BD31-4B8C-83A1-F6EECF244321}">
                <p14:modId xmlns:p14="http://schemas.microsoft.com/office/powerpoint/2010/main" val="4067941001"/>
              </p:ext>
            </p:extLst>
          </p:nvPr>
        </p:nvGraphicFramePr>
        <p:xfrm>
          <a:off x="4006396" y="2920999"/>
          <a:ext cx="3879850" cy="2865437"/>
        </p:xfrm>
        <a:graphic>
          <a:graphicData uri="http://schemas.openxmlformats.org/presentationml/2006/ole">
            <mc:AlternateContent xmlns:mc="http://schemas.openxmlformats.org/markup-compatibility/2006">
              <mc:Choice xmlns:v="urn:schemas-microsoft-com:vml" Requires="v">
                <p:oleObj spid="_x0000_s415818" name="Equation" r:id="rId8" imgW="3263760" imgH="2616120" progId="Equation.DSMT4">
                  <p:embed/>
                </p:oleObj>
              </mc:Choice>
              <mc:Fallback>
                <p:oleObj name="Equation" r:id="rId8" imgW="3263760" imgH="2616120" progId="Equation.DSMT4">
                  <p:embed/>
                  <p:pic>
                    <p:nvPicPr>
                      <p:cNvPr id="8" name="Object 7"/>
                      <p:cNvPicPr>
                        <a:picLocks noChangeAspect="1" noChangeArrowheads="1"/>
                      </p:cNvPicPr>
                      <p:nvPr/>
                    </p:nvPicPr>
                    <p:blipFill>
                      <a:blip r:embed="rId9"/>
                      <a:srcRect/>
                      <a:stretch>
                        <a:fillRect/>
                      </a:stretch>
                    </p:blipFill>
                    <p:spPr bwMode="auto">
                      <a:xfrm>
                        <a:off x="4006396" y="2920999"/>
                        <a:ext cx="3879850" cy="2865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7" name="Audio 6">
            <a:hlinkClick r:id="" action="ppaction://media"/>
            <a:extLst>
              <a:ext uri="{FF2B5EF4-FFF2-40B4-BE49-F238E27FC236}">
                <a16:creationId xmlns:a16="http://schemas.microsoft.com/office/drawing/2014/main" id="{730EDEB7-FEBD-4CF4-8B01-1CD880CC4E51}"/>
              </a:ext>
            </a:extLst>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1829463725"/>
      </p:ext>
    </p:extLst>
  </p:cSld>
  <p:clrMapOvr>
    <a:masterClrMapping/>
  </p:clrMapOvr>
  <mc:AlternateContent xmlns:mc="http://schemas.openxmlformats.org/markup-compatibility/2006" xmlns:p14="http://schemas.microsoft.com/office/powerpoint/2010/main">
    <mc:Choice Requires="p14">
      <p:transition spd="slow" p14:dur="2000" advTm="28916"/>
    </mc:Choice>
    <mc:Fallback xmlns="">
      <p:transition spd="slow" advTm="289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7"/>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Example</a:t>
            </a:r>
            <a:endParaRPr lang="en-CA" dirty="0"/>
          </a:p>
        </p:txBody>
      </p:sp>
      <p:sp>
        <p:nvSpPr>
          <p:cNvPr id="3" name="Content Placeholder 2"/>
          <p:cNvSpPr>
            <a:spLocks noGrp="1"/>
          </p:cNvSpPr>
          <p:nvPr>
            <p:ph idx="1"/>
          </p:nvPr>
        </p:nvSpPr>
        <p:spPr/>
        <p:txBody>
          <a:bodyPr/>
          <a:lstStyle/>
          <a:p>
            <a:r>
              <a:rPr lang="en-US" dirty="0"/>
              <a:t>Here are three other operators</a:t>
            </a:r>
          </a:p>
          <a:p>
            <a:pPr lvl="1"/>
            <a:r>
              <a:rPr lang="en-US" dirty="0"/>
              <a:t>The first maps the vector to the average value</a:t>
            </a:r>
          </a:p>
          <a:p>
            <a:pPr lvl="1"/>
            <a:r>
              <a:rPr lang="en-US" dirty="0"/>
              <a:t>The second subtracts off the average of the entries</a:t>
            </a:r>
          </a:p>
          <a:p>
            <a:pPr lvl="1"/>
            <a:r>
              <a:rPr lang="en-US" dirty="0"/>
              <a:t>The third averages each point with its neighbors</a:t>
            </a:r>
          </a:p>
          <a:p>
            <a:endParaRPr lang="en-US" dirty="0"/>
          </a:p>
          <a:p>
            <a:endParaRPr lang="en-US" dirty="0"/>
          </a:p>
          <a:p>
            <a:endParaRPr lang="en-US" dirty="0"/>
          </a:p>
        </p:txBody>
      </p:sp>
      <p:sp>
        <p:nvSpPr>
          <p:cNvPr id="4" name="Footer Placeholder 3"/>
          <p:cNvSpPr>
            <a:spLocks noGrp="1"/>
          </p:cNvSpPr>
          <p:nvPr>
            <p:ph type="ftr" sz="quarter" idx="11"/>
          </p:nvPr>
        </p:nvSpPr>
        <p:spPr/>
        <p:txBody>
          <a:bodyPr/>
          <a:lstStyle/>
          <a:p>
            <a:r>
              <a:rPr lang="en-US"/>
              <a:t>Linear maps and linear operators</a:t>
            </a:r>
            <a:endParaRPr lang="en-CA"/>
          </a:p>
        </p:txBody>
      </p:sp>
      <p:sp>
        <p:nvSpPr>
          <p:cNvPr id="5" name="Slide Number Placeholder 4"/>
          <p:cNvSpPr>
            <a:spLocks noGrp="1"/>
          </p:cNvSpPr>
          <p:nvPr>
            <p:ph type="sldNum" sz="quarter" idx="12"/>
          </p:nvPr>
        </p:nvSpPr>
        <p:spPr/>
        <p:txBody>
          <a:bodyPr/>
          <a:lstStyle/>
          <a:p>
            <a:fld id="{42EF6DC8-DA9C-4533-8A40-BB00A2545AF8}" type="slidenum">
              <a:rPr lang="en-CA" smtClean="0"/>
              <a:pPr/>
              <a:t>8</a:t>
            </a:fld>
            <a:endParaRPr lang="en-CA"/>
          </a:p>
        </p:txBody>
      </p:sp>
      <p:sp>
        <p:nvSpPr>
          <p:cNvPr id="6" name="AutoShape 2" descr="https://upload.wikimedia.org/wikipedia/commons/3/32/Map_Battle_of_the_Nile_1798-en.pn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graphicFrame>
        <p:nvGraphicFramePr>
          <p:cNvPr id="8" name="Object 7"/>
          <p:cNvGraphicFramePr>
            <a:graphicFrameLocks noChangeAspect="1"/>
          </p:cNvGraphicFramePr>
          <p:nvPr>
            <p:extLst>
              <p:ext uri="{D42A27DB-BD31-4B8C-83A1-F6EECF244321}">
                <p14:modId xmlns:p14="http://schemas.microsoft.com/office/powerpoint/2010/main" val="1190579774"/>
              </p:ext>
            </p:extLst>
          </p:nvPr>
        </p:nvGraphicFramePr>
        <p:xfrm>
          <a:off x="3051741" y="3225800"/>
          <a:ext cx="2762250" cy="2252662"/>
        </p:xfrm>
        <a:graphic>
          <a:graphicData uri="http://schemas.openxmlformats.org/presentationml/2006/ole">
            <mc:AlternateContent xmlns:mc="http://schemas.openxmlformats.org/markup-compatibility/2006">
              <mc:Choice xmlns:v="urn:schemas-microsoft-com:vml" Requires="v">
                <p:oleObj spid="_x0000_s461844" name="Equation" r:id="rId6" imgW="2323800" imgH="2057400" progId="Equation.DSMT4">
                  <p:embed/>
                </p:oleObj>
              </mc:Choice>
              <mc:Fallback>
                <p:oleObj name="Equation" r:id="rId6" imgW="2323800" imgH="2057400" progId="Equation.DSMT4">
                  <p:embed/>
                  <p:pic>
                    <p:nvPicPr>
                      <p:cNvPr id="8" name="Object 7"/>
                      <p:cNvPicPr>
                        <a:picLocks noChangeAspect="1" noChangeArrowheads="1"/>
                      </p:cNvPicPr>
                      <p:nvPr/>
                    </p:nvPicPr>
                    <p:blipFill>
                      <a:blip r:embed="rId7"/>
                      <a:srcRect/>
                      <a:stretch>
                        <a:fillRect/>
                      </a:stretch>
                    </p:blipFill>
                    <p:spPr bwMode="auto">
                      <a:xfrm>
                        <a:off x="3051741" y="3225800"/>
                        <a:ext cx="2762250" cy="225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2" name="Object 11">
            <a:extLst>
              <a:ext uri="{FF2B5EF4-FFF2-40B4-BE49-F238E27FC236}">
                <a16:creationId xmlns:a16="http://schemas.microsoft.com/office/drawing/2014/main" id="{0488A42A-479E-4F45-8F18-4C35E576F4B6}"/>
              </a:ext>
            </a:extLst>
          </p:cNvPr>
          <p:cNvGraphicFramePr>
            <a:graphicFrameLocks noChangeAspect="1"/>
          </p:cNvGraphicFramePr>
          <p:nvPr>
            <p:extLst>
              <p:ext uri="{D42A27DB-BD31-4B8C-83A1-F6EECF244321}">
                <p14:modId xmlns:p14="http://schemas.microsoft.com/office/powerpoint/2010/main" val="2406808185"/>
              </p:ext>
            </p:extLst>
          </p:nvPr>
        </p:nvGraphicFramePr>
        <p:xfrm>
          <a:off x="6232071" y="3225800"/>
          <a:ext cx="2324100" cy="2224087"/>
        </p:xfrm>
        <a:graphic>
          <a:graphicData uri="http://schemas.openxmlformats.org/presentationml/2006/ole">
            <mc:AlternateContent xmlns:mc="http://schemas.openxmlformats.org/markup-compatibility/2006">
              <mc:Choice xmlns:v="urn:schemas-microsoft-com:vml" Requires="v">
                <p:oleObj spid="_x0000_s461845" name="Equation" r:id="rId8" imgW="1955520" imgH="2031840" progId="Equation.DSMT4">
                  <p:embed/>
                </p:oleObj>
              </mc:Choice>
              <mc:Fallback>
                <p:oleObj name="Equation" r:id="rId8" imgW="1955520" imgH="2031840" progId="Equation.DSMT4">
                  <p:embed/>
                  <p:pic>
                    <p:nvPicPr>
                      <p:cNvPr id="12" name="Object 11">
                        <a:extLst>
                          <a:ext uri="{FF2B5EF4-FFF2-40B4-BE49-F238E27FC236}">
                            <a16:creationId xmlns:a16="http://schemas.microsoft.com/office/drawing/2014/main" id="{0488A42A-479E-4F45-8F18-4C35E576F4B6}"/>
                          </a:ext>
                        </a:extLst>
                      </p:cNvPr>
                      <p:cNvPicPr>
                        <a:picLocks noChangeAspect="1" noChangeArrowheads="1"/>
                      </p:cNvPicPr>
                      <p:nvPr/>
                    </p:nvPicPr>
                    <p:blipFill>
                      <a:blip r:embed="rId9"/>
                      <a:srcRect/>
                      <a:stretch>
                        <a:fillRect/>
                      </a:stretch>
                    </p:blipFill>
                    <p:spPr bwMode="auto">
                      <a:xfrm>
                        <a:off x="6232071" y="3225800"/>
                        <a:ext cx="2324100" cy="222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0" name="Object 9">
            <a:extLst>
              <a:ext uri="{FF2B5EF4-FFF2-40B4-BE49-F238E27FC236}">
                <a16:creationId xmlns:a16="http://schemas.microsoft.com/office/drawing/2014/main" id="{F31E3FE0-2665-4131-91CA-A93A953EB75A}"/>
              </a:ext>
            </a:extLst>
          </p:cNvPr>
          <p:cNvGraphicFramePr>
            <a:graphicFrameLocks noChangeAspect="1"/>
          </p:cNvGraphicFramePr>
          <p:nvPr>
            <p:extLst>
              <p:ext uri="{D42A27DB-BD31-4B8C-83A1-F6EECF244321}">
                <p14:modId xmlns:p14="http://schemas.microsoft.com/office/powerpoint/2010/main" val="1975658430"/>
              </p:ext>
            </p:extLst>
          </p:nvPr>
        </p:nvGraphicFramePr>
        <p:xfrm>
          <a:off x="307975" y="3725862"/>
          <a:ext cx="2325687" cy="1223962"/>
        </p:xfrm>
        <a:graphic>
          <a:graphicData uri="http://schemas.openxmlformats.org/presentationml/2006/ole">
            <mc:AlternateContent xmlns:mc="http://schemas.openxmlformats.org/markup-compatibility/2006">
              <mc:Choice xmlns:v="urn:schemas-microsoft-com:vml" Requires="v">
                <p:oleObj spid="_x0000_s461846" name="Equation" r:id="rId10" imgW="1955520" imgH="1117440" progId="Equation.DSMT4">
                  <p:embed/>
                </p:oleObj>
              </mc:Choice>
              <mc:Fallback>
                <p:oleObj name="Equation" r:id="rId10" imgW="1955520" imgH="1117440" progId="Equation.DSMT4">
                  <p:embed/>
                  <p:pic>
                    <p:nvPicPr>
                      <p:cNvPr id="8" name="Object 7"/>
                      <p:cNvPicPr>
                        <a:picLocks noChangeAspect="1" noChangeArrowheads="1"/>
                      </p:cNvPicPr>
                      <p:nvPr/>
                    </p:nvPicPr>
                    <p:blipFill>
                      <a:blip r:embed="rId11"/>
                      <a:srcRect/>
                      <a:stretch>
                        <a:fillRect/>
                      </a:stretch>
                    </p:blipFill>
                    <p:spPr bwMode="auto">
                      <a:xfrm>
                        <a:off x="307975" y="3725862"/>
                        <a:ext cx="2325687" cy="1223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9" name="Audio 8">
            <a:hlinkClick r:id="" action="ppaction://media"/>
            <a:extLst>
              <a:ext uri="{FF2B5EF4-FFF2-40B4-BE49-F238E27FC236}">
                <a16:creationId xmlns:a16="http://schemas.microsoft.com/office/drawing/2014/main" id="{5110A0C3-80AD-4034-AB7E-C21FCB6A8A4B}"/>
              </a:ext>
            </a:extLst>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514651216"/>
      </p:ext>
    </p:extLst>
  </p:cSld>
  <p:clrMapOvr>
    <a:masterClrMapping/>
  </p:clrMapOvr>
  <mc:AlternateContent xmlns:mc="http://schemas.openxmlformats.org/markup-compatibility/2006" xmlns:p14="http://schemas.microsoft.com/office/powerpoint/2010/main">
    <mc:Choice Requires="p14">
      <p:transition spd="slow" p14:dur="2000" advTm="39406"/>
    </mc:Choice>
    <mc:Fallback xmlns="">
      <p:transition spd="slow" advTm="394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9"/>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Summary</a:t>
            </a:r>
            <a:endParaRPr lang="en-CA" dirty="0"/>
          </a:p>
        </p:txBody>
      </p:sp>
      <p:sp>
        <p:nvSpPr>
          <p:cNvPr id="3" name="Content Placeholder 2"/>
          <p:cNvSpPr>
            <a:spLocks noGrp="1"/>
          </p:cNvSpPr>
          <p:nvPr>
            <p:ph idx="1"/>
          </p:nvPr>
        </p:nvSpPr>
        <p:spPr>
          <a:xfrm>
            <a:off x="457200" y="1600200"/>
            <a:ext cx="8382000" cy="4525963"/>
          </a:xfrm>
        </p:spPr>
        <p:txBody>
          <a:bodyPr/>
          <a:lstStyle/>
          <a:p>
            <a:r>
              <a:rPr lang="en-US" dirty="0"/>
              <a:t>Following this topic, you now</a:t>
            </a:r>
          </a:p>
          <a:p>
            <a:pPr lvl="1"/>
            <a:r>
              <a:rPr lang="en-US" dirty="0"/>
              <a:t>Understand the of a map or operator</a:t>
            </a:r>
          </a:p>
          <a:p>
            <a:pPr lvl="2"/>
            <a:r>
              <a:rPr lang="en-US" dirty="0"/>
              <a:t>A map takes vectors in the domain</a:t>
            </a:r>
            <a:br>
              <a:rPr lang="en-US" dirty="0"/>
            </a:br>
            <a:r>
              <a:rPr lang="en-US" dirty="0"/>
              <a:t>	and maps them to vectors in the codomain</a:t>
            </a:r>
          </a:p>
          <a:p>
            <a:pPr lvl="1"/>
            <a:r>
              <a:rPr lang="en-US" dirty="0"/>
              <a:t>Know the terms image and range</a:t>
            </a:r>
          </a:p>
          <a:p>
            <a:pPr lvl="2"/>
            <a:r>
              <a:rPr lang="en-US" dirty="0"/>
              <a:t>We can take the image of a vector, a subset of the domain,</a:t>
            </a:r>
            <a:br>
              <a:rPr lang="en-US" dirty="0"/>
            </a:br>
            <a:r>
              <a:rPr lang="en-US" dirty="0"/>
              <a:t>	or the entire domain</a:t>
            </a:r>
          </a:p>
          <a:p>
            <a:pPr lvl="1"/>
            <a:r>
              <a:rPr lang="en-US" dirty="0"/>
              <a:t>Have seen some examples</a:t>
            </a:r>
          </a:p>
        </p:txBody>
      </p:sp>
      <p:sp>
        <p:nvSpPr>
          <p:cNvPr id="4" name="Footer Placeholder 3"/>
          <p:cNvSpPr>
            <a:spLocks noGrp="1"/>
          </p:cNvSpPr>
          <p:nvPr>
            <p:ph type="ftr" sz="quarter" idx="11"/>
          </p:nvPr>
        </p:nvSpPr>
        <p:spPr/>
        <p:txBody>
          <a:bodyPr/>
          <a:lstStyle/>
          <a:p>
            <a:r>
              <a:rPr lang="en-US"/>
              <a:t>Linear maps and linear operators</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pPr/>
              <a:t>9</a:t>
            </a:fld>
            <a:endParaRPr lang="en-CA"/>
          </a:p>
        </p:txBody>
      </p:sp>
      <p:pic>
        <p:nvPicPr>
          <p:cNvPr id="5" name="Audio 4">
            <a:hlinkClick r:id="" action="ppaction://media"/>
            <a:extLst>
              <a:ext uri="{FF2B5EF4-FFF2-40B4-BE49-F238E27FC236}">
                <a16:creationId xmlns:a16="http://schemas.microsoft.com/office/drawing/2014/main" id="{7F1FA488-12C8-4448-A606-39429CB2111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475975949"/>
      </p:ext>
    </p:extLst>
  </p:cSld>
  <p:clrMapOvr>
    <a:masterClrMapping/>
  </p:clrMapOvr>
  <mc:AlternateContent xmlns:mc="http://schemas.openxmlformats.org/markup-compatibility/2006" xmlns:p14="http://schemas.microsoft.com/office/powerpoint/2010/main">
    <mc:Choice Requires="p14">
      <p:transition spd="slow" p14:dur="2000" advTm="52483"/>
    </mc:Choice>
    <mc:Fallback xmlns="">
      <p:transition spd="slow" advTm="524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9.4|13.3|11.9|6.9|5.6"/>
</p:tagLst>
</file>

<file path=ppt/tags/tag2.xml><?xml version="1.0" encoding="utf-8"?>
<p:tagLst xmlns:a="http://schemas.openxmlformats.org/drawingml/2006/main" xmlns:r="http://schemas.openxmlformats.org/officeDocument/2006/relationships" xmlns:p="http://schemas.openxmlformats.org/presentationml/2006/main">
  <p:tag name="TIMING" val="|4.1|3.7|5|13.3|6.6|9.6|14.8"/>
</p:tagLst>
</file>

<file path=ppt/tags/tag3.xml><?xml version="1.0" encoding="utf-8"?>
<p:tagLst xmlns:a="http://schemas.openxmlformats.org/drawingml/2006/main" xmlns:r="http://schemas.openxmlformats.org/officeDocument/2006/relationships" xmlns:p="http://schemas.openxmlformats.org/presentationml/2006/main">
  <p:tag name="TIMING" val="|31.7|18.5|13.9|49|18.9"/>
</p:tagLst>
</file>

<file path=ppt/tags/tag4.xml><?xml version="1.0" encoding="utf-8"?>
<p:tagLst xmlns:a="http://schemas.openxmlformats.org/drawingml/2006/main" xmlns:r="http://schemas.openxmlformats.org/officeDocument/2006/relationships" xmlns:p="http://schemas.openxmlformats.org/presentationml/2006/main">
  <p:tag name="TIMING" val="|22.3|20.7|16.9|35.8|30.3"/>
</p:tagLst>
</file>

<file path=ppt/tags/tag5.xml><?xml version="1.0" encoding="utf-8"?>
<p:tagLst xmlns:a="http://schemas.openxmlformats.org/drawingml/2006/main" xmlns:r="http://schemas.openxmlformats.org/officeDocument/2006/relationships" xmlns:p="http://schemas.openxmlformats.org/presentationml/2006/main">
  <p:tag name="TIMING" val="|9|6.5"/>
</p:tagLst>
</file>

<file path=ppt/tags/tag6.xml><?xml version="1.0" encoding="utf-8"?>
<p:tagLst xmlns:a="http://schemas.openxmlformats.org/drawingml/2006/main" xmlns:r="http://schemas.openxmlformats.org/officeDocument/2006/relationships" xmlns:p="http://schemas.openxmlformats.org/presentationml/2006/main">
  <p:tag name="TIMING" val="|9.3|9.5|9.3"/>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39035</TotalTime>
  <Words>868</Words>
  <Application>Microsoft Office PowerPoint</Application>
  <PresentationFormat>On-screen Show (4:3)</PresentationFormat>
  <Paragraphs>110</Paragraphs>
  <Slides>13</Slides>
  <Notes>0</Notes>
  <HiddenSlides>0</HiddenSlides>
  <MMClips>13</MMClips>
  <ScaleCrop>false</ScaleCrop>
  <HeadingPairs>
    <vt:vector size="8" baseType="variant">
      <vt:variant>
        <vt:lpstr>Fonts Used</vt:lpstr>
      </vt:variant>
      <vt:variant>
        <vt:i4>10</vt:i4>
      </vt:variant>
      <vt:variant>
        <vt:lpstr>Theme</vt:lpstr>
      </vt:variant>
      <vt:variant>
        <vt:i4>1</vt:i4>
      </vt:variant>
      <vt:variant>
        <vt:lpstr>Embedded OLE Servers</vt:lpstr>
      </vt:variant>
      <vt:variant>
        <vt:i4>1</vt:i4>
      </vt:variant>
      <vt:variant>
        <vt:lpstr>Slide Titles</vt:lpstr>
      </vt:variant>
      <vt:variant>
        <vt:i4>13</vt:i4>
      </vt:variant>
    </vt:vector>
  </HeadingPairs>
  <TitlesOfParts>
    <vt:vector size="25" baseType="lpstr">
      <vt:lpstr>Arial</vt:lpstr>
      <vt:lpstr>Bookman Old Style</vt:lpstr>
      <vt:lpstr>Calibri</vt:lpstr>
      <vt:lpstr>Cambria</vt:lpstr>
      <vt:lpstr>Consolas</vt:lpstr>
      <vt:lpstr>Constantia</vt:lpstr>
      <vt:lpstr>Edwardian Script ITC</vt:lpstr>
      <vt:lpstr>Georgia</vt:lpstr>
      <vt:lpstr>Symbol</vt:lpstr>
      <vt:lpstr>Times New Roman</vt:lpstr>
      <vt:lpstr>Office Theme</vt:lpstr>
      <vt:lpstr>Equation</vt:lpstr>
      <vt:lpstr>8 Linear maps and linear operators</vt:lpstr>
      <vt:lpstr>Introduction</vt:lpstr>
      <vt:lpstr>Background</vt:lpstr>
      <vt:lpstr>Background</vt:lpstr>
      <vt:lpstr>Maps between vector spaces</vt:lpstr>
      <vt:lpstr>Definitions</vt:lpstr>
      <vt:lpstr>Example</vt:lpstr>
      <vt:lpstr>Example</vt:lpstr>
      <vt:lpstr>Summary</vt:lpstr>
      <vt:lpstr>References</vt:lpstr>
      <vt:lpstr>Acknowledgments</vt:lpstr>
      <vt:lpstr>Colophon </vt:lpstr>
      <vt:lpstr>Disclaimer</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Douglas Wilhelm Harder</dc:creator>
  <cp:lastModifiedBy>Douglas</cp:lastModifiedBy>
  <cp:revision>926</cp:revision>
  <dcterms:created xsi:type="dcterms:W3CDTF">2020-04-30T19:27:29Z</dcterms:created>
  <dcterms:modified xsi:type="dcterms:W3CDTF">2020-11-02T15:26:28Z</dcterms:modified>
</cp:coreProperties>
</file>